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8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6" r:id="rId15"/>
    <p:sldId id="271" r:id="rId16"/>
    <p:sldId id="268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  <p:sldId id="283" r:id="rId2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вободна форм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Свободна форма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лавие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7" name="Подзаглавие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30" name="Контейнер за 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19" name="Контейнер за долния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Контейнер за номер н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вободна форм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Свободна форма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8" name="Контейнер за номер на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Контейнер за долния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вободна форма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Свободна форма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Контейнер за заглавие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0" name="Текстов контейне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0" name="Контейнер за 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D932145-233A-46A3-A5E2-533145D9F09D}" type="datetimeFigureOut">
              <a:rPr lang="bg-BG" smtClean="0"/>
              <a:pPr/>
              <a:t>22.2.2015 г.</a:t>
            </a:fld>
            <a:endParaRPr lang="bg-BG"/>
          </a:p>
        </p:txBody>
      </p:sp>
      <p:sp>
        <p:nvSpPr>
          <p:cNvPr id="22" name="Контейнер за долния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2BB1CC1-07C9-4F0B-A8DE-8576D304A76F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Windows_NT_4.0" TargetMode="External"/><Relationship Id="rId13" Type="http://schemas.openxmlformats.org/officeDocument/2006/relationships/hyperlink" Target="http://bg.wikipedia.org/wiki/2003" TargetMode="External"/><Relationship Id="rId18" Type="http://schemas.openxmlformats.org/officeDocument/2006/relationships/hyperlink" Target="http://bg.wikipedia.org/w/index.php?title=Encrypting_File_System&amp;action=edit&amp;redlink=1" TargetMode="External"/><Relationship Id="rId3" Type="http://schemas.openxmlformats.org/officeDocument/2006/relationships/hyperlink" Target="http://bg.wikipedia.org/wiki/%D0%9E%D0%BF%D0%B5%D1%80%D0%B0%D1%86%D0%B8%D0%BE%D0%BD%D0%BD%D0%B0_%D1%81%D0%B8%D1%81%D1%82%D0%B5%D0%BC%D0%B0" TargetMode="External"/><Relationship Id="rId21" Type="http://schemas.openxmlformats.org/officeDocument/2006/relationships/image" Target="../media/image2.png"/><Relationship Id="rId7" Type="http://schemas.openxmlformats.org/officeDocument/2006/relationships/hyperlink" Target="http://bg.wikipedia.org/wiki/Windows_2000" TargetMode="External"/><Relationship Id="rId12" Type="http://schemas.openxmlformats.org/officeDocument/2006/relationships/hyperlink" Target="http://bg.wikipedia.org/w/index.php?title=Windows_Server_2003&amp;action=edit&amp;redlink=1" TargetMode="External"/><Relationship Id="rId17" Type="http://schemas.openxmlformats.org/officeDocument/2006/relationships/hyperlink" Target="http://bg.wikipedia.org/wiki/NTFS" TargetMode="External"/><Relationship Id="rId2" Type="http://schemas.openxmlformats.org/officeDocument/2006/relationships/slideLayout" Target="../slideLayouts/slideLayout7.xml"/><Relationship Id="rId16" Type="http://schemas.openxmlformats.org/officeDocument/2006/relationships/hyperlink" Target="http://bg.wikipedia.org/wiki/%D0%A4%D0%B0%D0%B9%D0%BB%D0%BE%D0%B2%D0%B0_%D1%81%D0%B8%D1%81%D1%82%D0%B5%D0%BC%D0%B0" TargetMode="External"/><Relationship Id="rId20" Type="http://schemas.openxmlformats.org/officeDocument/2006/relationships/hyperlink" Target="http://bg.wikipedia.org/w/index.php?title=Distributed_File_System&amp;action=edit&amp;redlink=1" TargetMode="External"/><Relationship Id="rId1" Type="http://schemas.openxmlformats.org/officeDocument/2006/relationships/audio" Target="file:///G:\nt\Windows_Me_Login-notification_sound-1483030.mp3" TargetMode="External"/><Relationship Id="rId6" Type="http://schemas.openxmlformats.org/officeDocument/2006/relationships/hyperlink" Target="http://bg.wikipedia.org/wiki/2000" TargetMode="External"/><Relationship Id="rId11" Type="http://schemas.openxmlformats.org/officeDocument/2006/relationships/hyperlink" Target="http://bg.wikipedia.org/wiki/2001" TargetMode="External"/><Relationship Id="rId5" Type="http://schemas.openxmlformats.org/officeDocument/2006/relationships/hyperlink" Target="http://bg.wikipedia.org/wiki/%D0%A1%D1%8A%D1%80%D0%B2%D1%8A%D1%80" TargetMode="External"/><Relationship Id="rId15" Type="http://schemas.openxmlformats.org/officeDocument/2006/relationships/hyperlink" Target="http://bg.wikipedia.org/wiki/%D0%9F%D1%80%D0%BE%D1%86%D0%B5%D1%81%D0%BE%D1%80" TargetMode="External"/><Relationship Id="rId10" Type="http://schemas.openxmlformats.org/officeDocument/2006/relationships/hyperlink" Target="http://bg.wikipedia.org/wiki/Windows_XP" TargetMode="External"/><Relationship Id="rId19" Type="http://schemas.openxmlformats.org/officeDocument/2006/relationships/hyperlink" Target="http://bg.wikipedia.org/w/index.php?title=Active_Directory&amp;action=edit&amp;redlink=1" TargetMode="External"/><Relationship Id="rId4" Type="http://schemas.openxmlformats.org/officeDocument/2006/relationships/hyperlink" Target="http://bg.wikipedia.org/wiki/Microsoft" TargetMode="External"/><Relationship Id="rId9" Type="http://schemas.openxmlformats.org/officeDocument/2006/relationships/hyperlink" Target="http://bg.wikipedia.org/wiki/Windows_NT" TargetMode="External"/><Relationship Id="rId14" Type="http://schemas.openxmlformats.org/officeDocument/2006/relationships/hyperlink" Target="http://bg.wikipedia.org/w/index.php?title=Intel_Itanium&amp;action=edit&amp;redlink=1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/index.php?title=Windows_2000_Professional&amp;action=edit&amp;redlink=1" TargetMode="External"/><Relationship Id="rId13" Type="http://schemas.openxmlformats.org/officeDocument/2006/relationships/hyperlink" Target="http://bg.wikipedia.org/wiki/Windows_Vista_Business" TargetMode="External"/><Relationship Id="rId18" Type="http://schemas.openxmlformats.org/officeDocument/2006/relationships/hyperlink" Target="http://bg.wikipedia.org/wiki/28_%D0%BC%D0%B0%D1%80%D1%82" TargetMode="External"/><Relationship Id="rId3" Type="http://schemas.openxmlformats.org/officeDocument/2006/relationships/hyperlink" Target="http://bg.wikipedia.org/wiki/%D0%9F%D0%B5%D1%80%D1%81%D0%BE%D0%BD%D0%B0%D0%BB%D0%B5%D0%BD_%D0%BA%D0%BE%D0%BC%D0%BF%D1%8E%D1%82%D1%8A%D1%80" TargetMode="External"/><Relationship Id="rId21" Type="http://schemas.openxmlformats.org/officeDocument/2006/relationships/hyperlink" Target="http://bg.wikipedia.org/w/index.php?title=Athlon_64&amp;action=edit&amp;redlink=1" TargetMode="External"/><Relationship Id="rId7" Type="http://schemas.openxmlformats.org/officeDocument/2006/relationships/hyperlink" Target="http://bg.wikipedia.org/wiki/Windows_XP" TargetMode="External"/><Relationship Id="rId12" Type="http://schemas.openxmlformats.org/officeDocument/2006/relationships/hyperlink" Target="http://bg.wikipedia.org/wiki/%D0%91%D1%80%D0%B8%D1%82%D0%B0%D0%BD%D1%81%D0%BA%D0%B0_%D0%9A%D0%BE%D0%BB%D1%83%D0%BC%D0%B1%D0%B8%D1%8F" TargetMode="External"/><Relationship Id="rId17" Type="http://schemas.openxmlformats.org/officeDocument/2006/relationships/hyperlink" Target="http://bg.wikipedia.org/w/index.php?title=Itanium&amp;action=edit&amp;redlink=1" TargetMode="External"/><Relationship Id="rId2" Type="http://schemas.openxmlformats.org/officeDocument/2006/relationships/slideLayout" Target="../slideLayouts/slideLayout7.xml"/><Relationship Id="rId16" Type="http://schemas.openxmlformats.org/officeDocument/2006/relationships/hyperlink" Target="http://bg.wikipedia.org/wiki/Intel" TargetMode="External"/><Relationship Id="rId20" Type="http://schemas.openxmlformats.org/officeDocument/2006/relationships/hyperlink" Target="http://bg.wikipedia.org/wiki/AMD" TargetMode="External"/><Relationship Id="rId1" Type="http://schemas.openxmlformats.org/officeDocument/2006/relationships/audio" Target="file:///G:\nt\Windows_On-notification_sound-578067.mp3" TargetMode="External"/><Relationship Id="rId6" Type="http://schemas.openxmlformats.org/officeDocument/2006/relationships/hyperlink" Target="http://bg.wikipedia.org/wiki/2001" TargetMode="External"/><Relationship Id="rId11" Type="http://schemas.openxmlformats.org/officeDocument/2006/relationships/hyperlink" Target="http://bg.wikipedia.org/wiki/%D0%A3%D0%B8%D1%81%D0%BB%D1%8A%D1%80" TargetMode="External"/><Relationship Id="rId5" Type="http://schemas.openxmlformats.org/officeDocument/2006/relationships/hyperlink" Target="http://bg.wikipedia.org/wiki/25_%D0%BE%D0%BA%D1%82%D0%BE%D0%BC%D0%B2%D1%80%D0%B8" TargetMode="External"/><Relationship Id="rId15" Type="http://schemas.openxmlformats.org/officeDocument/2006/relationships/hyperlink" Target="http://bg.wikipedia.org/wiki/2002" TargetMode="External"/><Relationship Id="rId23" Type="http://schemas.openxmlformats.org/officeDocument/2006/relationships/image" Target="../media/image3.png"/><Relationship Id="rId10" Type="http://schemas.openxmlformats.org/officeDocument/2006/relationships/hyperlink" Target="http://bg.wikipedia.org/wiki/Windows_NT" TargetMode="External"/><Relationship Id="rId19" Type="http://schemas.openxmlformats.org/officeDocument/2006/relationships/hyperlink" Target="http://bg.wikipedia.org/wiki/2003" TargetMode="External"/><Relationship Id="rId4" Type="http://schemas.openxmlformats.org/officeDocument/2006/relationships/hyperlink" Target="http://bg.wikipedia.org/wiki/Microsoft" TargetMode="External"/><Relationship Id="rId9" Type="http://schemas.openxmlformats.org/officeDocument/2006/relationships/hyperlink" Target="http://bg.wikipedia.org/wiki/Windows_Me" TargetMode="External"/><Relationship Id="rId14" Type="http://schemas.openxmlformats.org/officeDocument/2006/relationships/hyperlink" Target="http://bg.wikipedia.org/wiki/Windows_Vista_Ultimate" TargetMode="External"/><Relationship Id="rId22" Type="http://schemas.openxmlformats.org/officeDocument/2006/relationships/hyperlink" Target="http://bg.wikipedia.org/w/index.php?title=Opteron&amp;action=edit&amp;redlink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g.wikipedia.org/wiki/Microsoft_Windows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nt\Windows_Startup-notification_sound-1085002.mp3" TargetMode="External"/><Relationship Id="rId6" Type="http://schemas.openxmlformats.org/officeDocument/2006/relationships/image" Target="../media/image4.png"/><Relationship Id="rId5" Type="http://schemas.openxmlformats.org/officeDocument/2006/relationships/hyperlink" Target="http://bg.wikipedia.org/wiki/%D0%9F%D0%B5%D1%80%D1%81%D0%BE%D0%BD%D0%B0%D0%BB%D0%B5%D0%BD_%D0%BA%D0%BE%D0%BC%D0%BF%D1%8E%D1%82%D1%8A%D1%80" TargetMode="External"/><Relationship Id="rId4" Type="http://schemas.openxmlformats.org/officeDocument/2006/relationships/hyperlink" Target="http://bg.wikipedia.org/wiki/%D0%9E%D0%BF%D0%B5%D1%80%D0%B0%D1%86%D0%B8%D0%BE%D0%BD%D0%BD%D0%B0_%D1%81%D0%B8%D1%81%D1%82%D0%B5%D0%BC%D0%B0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/index.php?title=HomeGroup&amp;action=edit&amp;redlink=1" TargetMode="External"/><Relationship Id="rId3" Type="http://schemas.openxmlformats.org/officeDocument/2006/relationships/hyperlink" Target="http://bg.wikipedia.org/wiki/2007" TargetMode="External"/><Relationship Id="rId7" Type="http://schemas.openxmlformats.org/officeDocument/2006/relationships/hyperlink" Target="http://bg.wikipedia.org/wiki/2008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nt\Windows_Startup-notification_sound-1085002.mp3" TargetMode="External"/><Relationship Id="rId6" Type="http://schemas.openxmlformats.org/officeDocument/2006/relationships/hyperlink" Target="http://bg.wikipedia.org/wiki/%D0%A5%D0%B0%D1%80%D0%B4%D1%83%D0%B5%D1%80" TargetMode="External"/><Relationship Id="rId5" Type="http://schemas.openxmlformats.org/officeDocument/2006/relationships/hyperlink" Target="http://bg.wikipedia.org/wiki/%D0%94%D1%80%D0%B0%D0%B9%D0%B2%D1%8A%D1%80" TargetMode="External"/><Relationship Id="rId4" Type="http://schemas.openxmlformats.org/officeDocument/2006/relationships/hyperlink" Target="http://bg.wikipedia.org/wiki/Windows_Vista" TargetMode="External"/><Relationship Id="rId9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/index.php?title=%D0%9C%D0%B5%D0%B4%D0%B8%D0%B0_%D1%86%D0%B5%D0%BD%D1%82%D1%8A%D1%80&amp;action=edit&amp;redlink=1" TargetMode="External"/><Relationship Id="rId3" Type="http://schemas.openxmlformats.org/officeDocument/2006/relationships/hyperlink" Target="http://bg.wikipedia.org/wiki/%D0%9E%D0%BF%D0%B5%D1%80%D0%B0%D1%86%D0%B8%D0%BE%D0%BD%D0%BD%D0%B0_%D1%81%D0%B8%D1%81%D1%82%D0%B5%D0%BC%D0%B0" TargetMode="External"/><Relationship Id="rId7" Type="http://schemas.openxmlformats.org/officeDocument/2006/relationships/hyperlink" Target="http://bg.wikipedia.org/wiki/%D0%A2%D0%B0%D0%B1%D0%BB%D0%B5%D1%82" TargetMode="External"/><Relationship Id="rId2" Type="http://schemas.openxmlformats.org/officeDocument/2006/relationships/hyperlink" Target="http://bg.wikipedia.org/wiki/Microsoft_Window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g.wikipedia.org/wiki/%D0%9B%D0%B0%D0%BF%D1%82%D0%BE%D0%BF" TargetMode="External"/><Relationship Id="rId5" Type="http://schemas.openxmlformats.org/officeDocument/2006/relationships/hyperlink" Target="http://bg.wikipedia.org/wiki/%D0%9F%D0%B5%D1%80%D1%81%D0%BE%D0%BD%D0%B0%D0%BB%D0%B5%D0%BD_%D0%BA%D0%BE%D0%BC%D0%BF%D1%8E%D1%82%D1%8A%D1%80" TargetMode="External"/><Relationship Id="rId4" Type="http://schemas.openxmlformats.org/officeDocument/2006/relationships/hyperlink" Target="http://bg.wikipedia.org/wiki/Microsoft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1987" TargetMode="External"/><Relationship Id="rId13" Type="http://schemas.openxmlformats.org/officeDocument/2006/relationships/hyperlink" Target="http://bg.wikipedia.org/wiki/1989" TargetMode="External"/><Relationship Id="rId3" Type="http://schemas.openxmlformats.org/officeDocument/2006/relationships/hyperlink" Target="http://bg.wikipedia.org/wiki/IBM" TargetMode="External"/><Relationship Id="rId7" Type="http://schemas.openxmlformats.org/officeDocument/2006/relationships/hyperlink" Target="http://bg.wikipedia.org/w/index.php?title=80286&amp;action=edit&amp;redlink=1" TargetMode="External"/><Relationship Id="rId12" Type="http://schemas.openxmlformats.org/officeDocument/2006/relationships/hyperlink" Target="http://bg.wikipedia.org/wiki/%D0%9A%D0%BE%D0%BE%D1%80%D0%B4%D0%B8%D0%BD%D0%B0%D1%82%D0%BD%D0%B0_%D1%81%D0%B8%D1%81%D1%82%D0%B5%D0%BC%D0%B0" TargetMode="External"/><Relationship Id="rId2" Type="http://schemas.openxmlformats.org/officeDocument/2006/relationships/hyperlink" Target="http://bg.wikipedia.org/wiki/Microsoft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g.wikipedia.org/wiki/Intel" TargetMode="External"/><Relationship Id="rId11" Type="http://schemas.openxmlformats.org/officeDocument/2006/relationships/hyperlink" Target="http://bg.wikipedia.org/wiki/Windows" TargetMode="External"/><Relationship Id="rId5" Type="http://schemas.openxmlformats.org/officeDocument/2006/relationships/hyperlink" Target="http://bg.wikipedia.org/wiki/Protected_mode" TargetMode="External"/><Relationship Id="rId10" Type="http://schemas.openxmlformats.org/officeDocument/2006/relationships/hyperlink" Target="http://bg.wikipedia.org/wiki/API" TargetMode="External"/><Relationship Id="rId4" Type="http://schemas.openxmlformats.org/officeDocument/2006/relationships/hyperlink" Target="http://bg.wikipedia.org/wiki/DOS" TargetMode="External"/><Relationship Id="rId9" Type="http://schemas.openxmlformats.org/officeDocument/2006/relationships/hyperlink" Target="http://bg.wikipedia.org/wiki/1988" TargetMode="External"/><Relationship Id="rId14" Type="http://schemas.openxmlformats.org/officeDocument/2006/relationships/hyperlink" Target="http://bg.wikipedia.org/w/index.php?title=HPFS&amp;action=edit&amp;redlink=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nt\windows_xp.mp3" TargetMode="Externa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bg.wikipedia.org/wiki/%D0%9F%D1%80%D0%B5%D0%BD%D0%BE%D1%81%D0%B8%D0%BC_%D0%BA%D0%BE%D0%BC%D0%BF%D1%8E%D1%82%D1%8A%D1%80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bg.wikipedia.org/wiki/%D0%9F%D1%80%D0%B5%D0%BD%D0%BE%D1%81%D0%B8%D0%BC_%D0%BA%D0%BE%D0%BC%D0%BF%D1%8E%D1%82%D1%8A%D1%80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%D0%A2%D1%8A%D0%BA%D1%81" TargetMode="External"/><Relationship Id="rId13" Type="http://schemas.openxmlformats.org/officeDocument/2006/relationships/hyperlink" Target="http://bg.wikipedia.org/wiki/%D0%90%D0%B2%D1%81%D1%82%D1%80%D0%B0%D0%BB%D0%B8%D1%8F" TargetMode="External"/><Relationship Id="rId3" Type="http://schemas.openxmlformats.org/officeDocument/2006/relationships/hyperlink" Target="http://bg.wikipedia.org/wiki/%D0%A1%D0%BE%D1%84%D1%82%D1%83%D0%B5%D1%80%D0%BD%D0%B0_%D0%B1%D0%B8%D0%B1%D0%BB%D0%B8%D0%BE%D1%82%D0%B5%D0%BA%D0%B0" TargetMode="External"/><Relationship Id="rId7" Type="http://schemas.openxmlformats.org/officeDocument/2006/relationships/hyperlink" Target="http://bg.wikipedia.org/wiki/%D0%9F%D0%B8%D0%BD%D0%B3%D0%B2%D0%B8%D0%BD" TargetMode="External"/><Relationship Id="rId12" Type="http://schemas.openxmlformats.org/officeDocument/2006/relationships/hyperlink" Target="http://bg.wikipedia.org/wiki/%D0%9B%D0%B8%D0%BD%D1%83%D1%81_%D0%A2%D0%BE%D1%80%D0%B2%D0%B0%D0%BB%D0%B4%D1%81" TargetMode="External"/><Relationship Id="rId2" Type="http://schemas.openxmlformats.org/officeDocument/2006/relationships/hyperlink" Target="http://bg.wikipedia.org/wiki/%D0%9B%D0%B8%D0%BD%D1%83%D0%BA%D1%81_(%D1%8F%D0%B4%D1%80%D0%BE)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g.wikipedia.org/wiki/%D0%95%D0%BC%D0%B1%D0%BB%D0%B5%D0%BC%D0%B0" TargetMode="External"/><Relationship Id="rId11" Type="http://schemas.openxmlformats.org/officeDocument/2006/relationships/hyperlink" Target="http://bg.wikipedia.org/wiki/1996" TargetMode="External"/><Relationship Id="rId5" Type="http://schemas.openxmlformats.org/officeDocument/2006/relationships/hyperlink" Target="http://bg.wikipedia.org/wiki/%D0%A1%D0%B2%D0%BE%D0%B1%D0%BE%D0%B4%D0%B5%D0%BD_%D1%81%D0%BE%D1%84%D1%82%D1%83%D0%B5%D1%80" TargetMode="External"/><Relationship Id="rId10" Type="http://schemas.openxmlformats.org/officeDocument/2006/relationships/hyperlink" Target="http://bg.wikipedia.org/w/index.php?title=%D0%9B%D0%B0%D1%80%D0%B8_%D0%AE%D0%B8%D0%BD%D0%B3&amp;action=edit&amp;redlink=1" TargetMode="External"/><Relationship Id="rId4" Type="http://schemas.openxmlformats.org/officeDocument/2006/relationships/hyperlink" Target="http://bg.wikipedia.org/wiki/GNU" TargetMode="External"/><Relationship Id="rId9" Type="http://schemas.openxmlformats.org/officeDocument/2006/relationships/hyperlink" Target="http://bg.wikipedia.org/wiki/%D0%90%D0%BD%D0%B3%D0%BB%D0%B8%D0%B9%D1%81%D0%BA%D0%B8_%D0%B5%D0%B7%D0%B8%D0%BA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DOS" TargetMode="External"/><Relationship Id="rId3" Type="http://schemas.openxmlformats.org/officeDocument/2006/relationships/hyperlink" Target="http://bg.wikipedia.org/wiki/%D0%9C%D0%B0%D0%B9%D0%BA%D1%80%D0%BE%D1%81%D0%BE%D1%84%D1%82" TargetMode="External"/><Relationship Id="rId7" Type="http://schemas.openxmlformats.org/officeDocument/2006/relationships/hyperlink" Target="http://bg.wikipedia.org/wiki/Microsoft" TargetMode="External"/><Relationship Id="rId2" Type="http://schemas.openxmlformats.org/officeDocument/2006/relationships/hyperlink" Target="http://bg.wikipedia.org/wiki/%D0%9E%D0%BF%D0%B5%D1%80%D0%B0%D1%86%D0%B8%D0%BE%D0%BD%D0%BD%D0%B0_%D1%81%D0%B8%D1%81%D1%82%D0%B5%D0%BC%D0%B0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g.wikipedia.org/wiki/%D0%9F%D0%B5%D1%80%D0%B8%D1%84%D0%B5%D1%80%D0%BD%D0%BE_%D1%83%D1%81%D1%82%D1%80%D0%BE%D0%B9%D1%81%D1%82%D0%B2%D0%BE" TargetMode="External"/><Relationship Id="rId11" Type="http://schemas.openxmlformats.org/officeDocument/2006/relationships/hyperlink" Target="http://bg.wikipedia.org/wiki/1981" TargetMode="External"/><Relationship Id="rId5" Type="http://schemas.openxmlformats.org/officeDocument/2006/relationships/hyperlink" Target="http://bg.wikipedia.org/wiki/%D0%94%D1%80%D0%B0%D0%B9%D0%B2%D0%B5%D1%80" TargetMode="External"/><Relationship Id="rId10" Type="http://schemas.openxmlformats.org/officeDocument/2006/relationships/hyperlink" Target="http://bg.wikipedia.org/wiki/Microsoft_Windows" TargetMode="External"/><Relationship Id="rId4" Type="http://schemas.openxmlformats.org/officeDocument/2006/relationships/hyperlink" Target="http://bg.wikipedia.org/wiki/CLI" TargetMode="External"/><Relationship Id="rId9" Type="http://schemas.openxmlformats.org/officeDocument/2006/relationships/hyperlink" Target="http://bg.wikipedia.org/wiki/%D0%9F%D0%B5%D1%80%D1%81%D0%BE%D0%BD%D0%B0%D0%BB%D0%B5%D0%BD_%D0%BA%D0%BE%D0%BC%D0%BF%D1%8E%D1%82%D1%8A%D1%8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bg.wikipedia.org/wiki/Windows_1.x" TargetMode="External"/><Relationship Id="rId2" Type="http://schemas.openxmlformats.org/officeDocument/2006/relationships/hyperlink" Target="http://bg.wikipedia.org/wiki/%D0%93%D1%80%D0%B0%D1%84%D0%B8%D1%87%D0%B5%D0%BD_%D0%BF%D0%BE%D1%82%D1%80%D0%B5%D0%B1%D0%B8%D1%82%D0%B5%D0%BB%D1%81%D0%BA%D0%B8_%D0%B8%D0%BD%D1%82%D0%B5%D1%80%D1%84%D0%B5%D0%B9%D1%8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MS-DOS" TargetMode="External"/><Relationship Id="rId13" Type="http://schemas.openxmlformats.org/officeDocument/2006/relationships/hyperlink" Target="http://bg.wikipedia.org/wiki/Protected_mode" TargetMode="External"/><Relationship Id="rId3" Type="http://schemas.openxmlformats.org/officeDocument/2006/relationships/hyperlink" Target="http://bg.wikipedia.org/wiki/%D0%9E%D0%BF%D0%B5%D1%80%D0%B0%D1%86%D0%B8%D0%BE%D0%BD%D0%BD%D0%B0_%D1%81%D0%B8%D1%81%D1%82%D0%B5%D0%BC%D0%B0" TargetMode="External"/><Relationship Id="rId7" Type="http://schemas.openxmlformats.org/officeDocument/2006/relationships/hyperlink" Target="http://bg.wikipedia.org/wiki/Microsoft_Word" TargetMode="External"/><Relationship Id="rId12" Type="http://schemas.openxmlformats.org/officeDocument/2006/relationships/hyperlink" Target="http://bg.wikipedia.org/wiki/%D0%9C%D0%B5%D0%B3%D0%B0%D0%B1%D0%B0%D0%B9%D1%82" TargetMode="External"/><Relationship Id="rId2" Type="http://schemas.openxmlformats.org/officeDocument/2006/relationships/hyperlink" Target="http://bg.wikipedia.org/wiki/Windows" TargetMode="External"/><Relationship Id="rId16" Type="http://schemas.openxmlformats.org/officeDocument/2006/relationships/hyperlink" Target="http://bg.wikipedia.org/wiki/%D0%90%D0%B2%D1%82%D0%BE%D1%80%D1%81%D0%BA%D0%BE_%D0%BF%D1%80%D0%B0%D0%B2%D0%B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bg.wikipedia.org/wiki/Excel" TargetMode="External"/><Relationship Id="rId11" Type="http://schemas.openxmlformats.org/officeDocument/2006/relationships/hyperlink" Target="http://bg.wikipedia.org/wiki/Real_mode" TargetMode="External"/><Relationship Id="rId5" Type="http://schemas.openxmlformats.org/officeDocument/2006/relationships/hyperlink" Target="http://bg.wikipedia.org/wiki/Microsoft" TargetMode="External"/><Relationship Id="rId15" Type="http://schemas.openxmlformats.org/officeDocument/2006/relationships/hyperlink" Target="http://bg.wikipedia.org/w/index.php?title=%D0%9D%D0%B0%D1%80%D1%83%D1%88%D0%B5%D0%BD%D0%B8%D0%B5_%D0%BD%D0%B0_%D0%B0%D0%B2%D1%82%D0%BE%D1%80%D1%81%D0%BA%D0%BE%D1%82%D0%BE_%D0%BF%D1%80%D0%B0%D0%B2%D0%BE&amp;action=edit&amp;redlink=1" TargetMode="External"/><Relationship Id="rId10" Type="http://schemas.openxmlformats.org/officeDocument/2006/relationships/hyperlink" Target="http://bg.wikipedia.org/wiki/Macintosh" TargetMode="External"/><Relationship Id="rId4" Type="http://schemas.openxmlformats.org/officeDocument/2006/relationships/hyperlink" Target="http://bg.wikipedia.org/wiki/%D0%9F%D0%BE%D1%82%D1%80%D0%B5%D0%B1%D0%B8%D1%82%D0%B5%D0%BB%D1%81%D0%BA%D0%B8_%D0%B8%D0%BD%D1%82%D0%B5%D1%80%D1%84%D0%B5%D0%B9%D1%81" TargetMode="External"/><Relationship Id="rId9" Type="http://schemas.openxmlformats.org/officeDocument/2006/relationships/hyperlink" Target="http://bg.wikipedia.org/wiki/Microsoft_Windows" TargetMode="External"/><Relationship Id="rId14" Type="http://schemas.openxmlformats.org/officeDocument/2006/relationships/hyperlink" Target="http://bg.wikipedia.org/wiki/Appl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bg.wikipedia.org/wiki/1990" TargetMode="External"/><Relationship Id="rId7" Type="http://schemas.openxmlformats.org/officeDocument/2006/relationships/hyperlink" Target="http://bg.wikipedia.org/wiki/%D0%93%D1%80%D0%B0%D1%84%D0%B8%D1%87%D0%B5%D0%BD_%D0%B8%D0%BD%D1%82%D0%B5%D1%80%D1%84%D0%B5%D0%B9%D1%81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hyperlink" Target="http://bg.wikipedia.org/wiki/Windows_2.0" TargetMode="External"/><Relationship Id="rId5" Type="http://schemas.openxmlformats.org/officeDocument/2006/relationships/hyperlink" Target="http://bg.wikipedia.org/wiki/Windows_1.0" TargetMode="External"/><Relationship Id="rId4" Type="http://schemas.openxmlformats.org/officeDocument/2006/relationships/hyperlink" Target="http://bg.wikipedia.org/wiki/Microsoft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Microsoft" TargetMode="External"/><Relationship Id="rId13" Type="http://schemas.openxmlformats.org/officeDocument/2006/relationships/hyperlink" Target="http://bg.wikipedia.org/w/index.php?title=%D0%97%D0%B0%D1%89%D0%B8%D1%82%D0%B5%CC%81%D0%BD_%D1%80%D0%B5%D0%B6%D0%B8%D0%BC&amp;action=edit&amp;redlink=1" TargetMode="External"/><Relationship Id="rId18" Type="http://schemas.openxmlformats.org/officeDocument/2006/relationships/hyperlink" Target="http://bg.wikipedia.org/wiki/%D0%A0%D0%B5%D0%B0%D0%BB%D0%B5%D0%BD_%D1%80%D0%B5%D0%B6%D0%B8%D0%BC" TargetMode="External"/><Relationship Id="rId3" Type="http://schemas.openxmlformats.org/officeDocument/2006/relationships/hyperlink" Target="http://bg.wikipedia.org/w/index.php?title=16-%D0%B1%D0%B8%D1%82%D0%BE%D0%B2&amp;action=edit&amp;redlink=1" TargetMode="External"/><Relationship Id="rId7" Type="http://schemas.openxmlformats.org/officeDocument/2006/relationships/hyperlink" Target="http://bg.wikipedia.org/wiki/1995" TargetMode="External"/><Relationship Id="rId12" Type="http://schemas.openxmlformats.org/officeDocument/2006/relationships/hyperlink" Target="http://bg.wikipedia.org/w/index.php?title=Intel_80386&amp;action=edit&amp;redlink=1" TargetMode="External"/><Relationship Id="rId17" Type="http://schemas.openxmlformats.org/officeDocument/2006/relationships/hyperlink" Target="http://bg.wikipedia.org/w/index.php?title=%D0%95%D0%B4%D0%BD%D0%BE%D0%B7%D0%B0%D0%B4%D0%B0%D1%87%D0%B5%D0%BD&amp;action=edit&amp;redlink=1" TargetMode="External"/><Relationship Id="rId2" Type="http://schemas.openxmlformats.org/officeDocument/2006/relationships/slideLayout" Target="../slideLayouts/slideLayout7.xml"/><Relationship Id="rId16" Type="http://schemas.openxmlformats.org/officeDocument/2006/relationships/hyperlink" Target="http://bg.wikipedia.org/w/index.php?title=Windows_3.1x&amp;action=edit&amp;redlink=1" TargetMode="External"/><Relationship Id="rId20" Type="http://schemas.openxmlformats.org/officeDocument/2006/relationships/image" Target="../media/image2.png"/><Relationship Id="rId1" Type="http://schemas.openxmlformats.org/officeDocument/2006/relationships/audio" Target="file:///G:\nt\Windows_95_Start_Up-notification_sound-1616537.mp3" TargetMode="External"/><Relationship Id="rId6" Type="http://schemas.openxmlformats.org/officeDocument/2006/relationships/hyperlink" Target="http://bg.wikipedia.org/wiki/24_%D0%B0%D0%B2%D0%B3%D1%83%D1%81%D1%82" TargetMode="External"/><Relationship Id="rId11" Type="http://schemas.openxmlformats.org/officeDocument/2006/relationships/hyperlink" Target="http://bg.wikipedia.org/wiki/X86" TargetMode="External"/><Relationship Id="rId5" Type="http://schemas.openxmlformats.org/officeDocument/2006/relationships/hyperlink" Target="http://bg.wikipedia.org/wiki/%D0%9E%D0%BF%D0%B5%D1%80%D0%B0%D1%86%D0%B8%D0%BE%D0%BD%D0%BD%D0%B0_%D1%81%D0%B8%D1%81%D1%82%D0%B5%D0%BC%D0%B0" TargetMode="External"/><Relationship Id="rId15" Type="http://schemas.openxmlformats.org/officeDocument/2006/relationships/hyperlink" Target="http://bg.wikipedia.org/wiki/DOS" TargetMode="External"/><Relationship Id="rId10" Type="http://schemas.openxmlformats.org/officeDocument/2006/relationships/hyperlink" Target="http://bg.wikipedia.org/wiki/Microsoft_Windows" TargetMode="External"/><Relationship Id="rId19" Type="http://schemas.openxmlformats.org/officeDocument/2006/relationships/hyperlink" Target="http://bg.wikipedia.org/w/index.php?title=8.3&amp;action=edit&amp;redlink=1" TargetMode="External"/><Relationship Id="rId4" Type="http://schemas.openxmlformats.org/officeDocument/2006/relationships/hyperlink" Target="http://bg.wikipedia.org/w/index.php?title=32-%D0%B1%D0%B8%D1%82%D0%BE%D0%B2&amp;action=edit&amp;redlink=1" TargetMode="External"/><Relationship Id="rId9" Type="http://schemas.openxmlformats.org/officeDocument/2006/relationships/hyperlink" Target="http://bg.wikipedia.org/wiki/MS-DOS" TargetMode="External"/><Relationship Id="rId14" Type="http://schemas.openxmlformats.org/officeDocument/2006/relationships/hyperlink" Target="http://bg.wikipedia.org/wiki/%D0%93%D1%80%D0%B0%D1%84%D0%B8%D1%87%D0%B5%D0%BD_%D0%BF%D0%BE%D1%82%D1%80%D0%B5%D0%B1%D0%B8%D1%82%D0%B5%D0%BB%D1%81%D0%BA%D0%B8_%D0%B8%D0%BD%D1%82%D0%B5%D1%80%D1%84%D0%B5%D0%B9%D1%81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bg.wikipedia.org/wiki/AGP" TargetMode="External"/><Relationship Id="rId13" Type="http://schemas.openxmlformats.org/officeDocument/2006/relationships/hyperlink" Target="http://bg.wikipedia.org/wiki/10_%D1%8E%D0%BD%D0%B8" TargetMode="External"/><Relationship Id="rId18" Type="http://schemas.openxmlformats.org/officeDocument/2006/relationships/hyperlink" Target="http://bg.wikipedia.org/wiki/Windows_Me" TargetMode="External"/><Relationship Id="rId26" Type="http://schemas.openxmlformats.org/officeDocument/2006/relationships/hyperlink" Target="http://bg.wikipedia.org/wiki/30_%D1%8E%D0%BD%D0%B8" TargetMode="External"/><Relationship Id="rId3" Type="http://schemas.openxmlformats.org/officeDocument/2006/relationships/hyperlink" Target="http://bg.wikipedia.org/wiki/%D0%9E%D0%BF%D0%B5%D1%80%D0%B0%D1%86%D0%B8%D0%BE%D0%BD%D0%BD%D0%B0_%D1%81%D0%B8%D1%81%D1%82%D0%B5%D0%BC%D0%B0" TargetMode="External"/><Relationship Id="rId21" Type="http://schemas.openxmlformats.org/officeDocument/2006/relationships/hyperlink" Target="http://bg.wikipedia.org/wiki/2004" TargetMode="External"/><Relationship Id="rId7" Type="http://schemas.openxmlformats.org/officeDocument/2006/relationships/hyperlink" Target="http://bg.wikipedia.org/wiki/Windows_95" TargetMode="External"/><Relationship Id="rId12" Type="http://schemas.openxmlformats.org/officeDocument/2006/relationships/hyperlink" Target="http://bg.wikipedia.org/wiki/%D0%90%D0%BD%D0%B3%D0%BB%D0%B8%D0%B9%D1%81%D0%BA%D0%B8_%D0%B5%D0%B7%D0%B8%D0%BA" TargetMode="External"/><Relationship Id="rId17" Type="http://schemas.openxmlformats.org/officeDocument/2006/relationships/hyperlink" Target="http://bg.wikipedia.org/w/index.php?title=%D0%AA%D0%BF%D0%B3%D1%80%D0%B5%D0%B9%D0%B4&amp;action=edit&amp;redlink=1" TargetMode="External"/><Relationship Id="rId25" Type="http://schemas.openxmlformats.org/officeDocument/2006/relationships/hyperlink" Target="http://bg.wikipedia.org/wiki/%D0%9D%D0%BE%D0%B5%D0%BC%D0%B2%D1%80%D0%B8" TargetMode="External"/><Relationship Id="rId2" Type="http://schemas.openxmlformats.org/officeDocument/2006/relationships/slideLayout" Target="../slideLayouts/slideLayout7.xml"/><Relationship Id="rId16" Type="http://schemas.openxmlformats.org/officeDocument/2006/relationships/hyperlink" Target="http://bg.wikipedia.org/wiki/DVD-ROM" TargetMode="External"/><Relationship Id="rId20" Type="http://schemas.openxmlformats.org/officeDocument/2006/relationships/hyperlink" Target="http://bg.wikipedia.org/wiki/2003" TargetMode="External"/><Relationship Id="rId29" Type="http://schemas.openxmlformats.org/officeDocument/2006/relationships/image" Target="../media/image2.png"/><Relationship Id="rId1" Type="http://schemas.openxmlformats.org/officeDocument/2006/relationships/audio" Target="file:///G:\nt\Windows_98-notification_sound-1685196.mp3" TargetMode="External"/><Relationship Id="rId6" Type="http://schemas.openxmlformats.org/officeDocument/2006/relationships/hyperlink" Target="http://bg.wikipedia.org/wiki/Microsoft" TargetMode="External"/><Relationship Id="rId11" Type="http://schemas.openxmlformats.org/officeDocument/2006/relationships/hyperlink" Target="http://bg.wikipedia.org/wiki/Internet_Explorer" TargetMode="External"/><Relationship Id="rId24" Type="http://schemas.openxmlformats.org/officeDocument/2006/relationships/hyperlink" Target="http://bg.wikipedia.org/wiki/%D0%9E%D0%BA%D1%82%D0%BE%D0%BC%D0%B2%D1%80%D0%B8" TargetMode="External"/><Relationship Id="rId5" Type="http://schemas.openxmlformats.org/officeDocument/2006/relationships/hyperlink" Target="http://bg.wikipedia.org/wiki/1998" TargetMode="External"/><Relationship Id="rId15" Type="http://schemas.openxmlformats.org/officeDocument/2006/relationships/hyperlink" Target="http://bg.wikipedia.org/w/index.php?title=Netmeeting&amp;action=edit&amp;redlink=1" TargetMode="External"/><Relationship Id="rId23" Type="http://schemas.openxmlformats.org/officeDocument/2006/relationships/hyperlink" Target="http://bg.wikipedia.org/wiki/Google" TargetMode="External"/><Relationship Id="rId28" Type="http://schemas.openxmlformats.org/officeDocument/2006/relationships/hyperlink" Target="http://bg.wikipedia.org/wiki/31_%D0%B4%D0%B5%D0%BA%D0%B5%D0%BC%D0%B2%D1%80%D0%B8" TargetMode="External"/><Relationship Id="rId10" Type="http://schemas.openxmlformats.org/officeDocument/2006/relationships/hyperlink" Target="http://bg.wikipedia.org/w/index.php?title=MSN_TV&amp;action=edit&amp;redlink=1" TargetMode="External"/><Relationship Id="rId19" Type="http://schemas.openxmlformats.org/officeDocument/2006/relationships/hyperlink" Target="http://bg.wikipedia.org/wiki/Windows_XP" TargetMode="External"/><Relationship Id="rId4" Type="http://schemas.openxmlformats.org/officeDocument/2006/relationships/hyperlink" Target="http://bg.wikipedia.org/wiki/25_%D1%8E%D0%BD%D0%B8" TargetMode="External"/><Relationship Id="rId9" Type="http://schemas.openxmlformats.org/officeDocument/2006/relationships/hyperlink" Target="http://bg.wikipedia.org/w/index.php?title=%D0%A3%D0%BD%D0%B8%D0%B2%D0%B5%D1%80%D1%81%D0%B0%D0%BB%D0%B5%D0%BD_%D1%81%D0%B5%D1%80%D0%B8%D0%B5%D0%BD_%D0%B1%D1%83%D1%81&amp;action=edit&amp;redlink=1" TargetMode="External"/><Relationship Id="rId14" Type="http://schemas.openxmlformats.org/officeDocument/2006/relationships/hyperlink" Target="http://bg.wikipedia.org/wiki/1999" TargetMode="External"/><Relationship Id="rId22" Type="http://schemas.openxmlformats.org/officeDocument/2006/relationships/hyperlink" Target="http://bg.wikipedia.org/wiki/16_%D1%8F%D0%BD%D1%83%D0%B0%D1%80%D0%B8" TargetMode="External"/><Relationship Id="rId27" Type="http://schemas.openxmlformats.org/officeDocument/2006/relationships/hyperlink" Target="http://bg.wikipedia.org/wiki/200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bg.wikipedia.org/wiki/%D0%9E%D0%BF%D0%B5%D1%80%D0%B0%D1%86%D0%B8%D0%BE%D0%BD%D0%BD%D0%B0_%D1%81%D0%B8%D1%81%D1%82%D0%B5%D0%BC%D0%B0" TargetMode="External"/><Relationship Id="rId7" Type="http://schemas.openxmlformats.org/officeDocument/2006/relationships/hyperlink" Target="http://bg.wikipedia.org/wiki/Windows_XP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nt\Windows_Me_Login-notification_sound-1483030.mp3" TargetMode="External"/><Relationship Id="rId6" Type="http://schemas.openxmlformats.org/officeDocument/2006/relationships/hyperlink" Target="http://bg.wikipedia.org/wiki/MS-DOS" TargetMode="External"/><Relationship Id="rId5" Type="http://schemas.openxmlformats.org/officeDocument/2006/relationships/hyperlink" Target="http://bg.wikipedia.org/wiki/Microsoft_Windows_98" TargetMode="External"/><Relationship Id="rId4" Type="http://schemas.openxmlformats.org/officeDocument/2006/relationships/hyperlink" Target="http://bg.wikipedia.org/wiki/Microsof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 поле 4"/>
          <p:cNvSpPr txBox="1"/>
          <p:nvPr/>
        </p:nvSpPr>
        <p:spPr>
          <a:xfrm>
            <a:off x="2214546" y="2285992"/>
            <a:ext cx="43577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b="1" dirty="0" smtClean="0">
                <a:solidFill>
                  <a:srgbClr val="FF0000"/>
                </a:solidFill>
              </a:rPr>
              <a:t>Операционни системи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108" y="4357694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Alex Hristov </a:t>
            </a:r>
            <a:r>
              <a:rPr lang="bg-BG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</a:t>
            </a:r>
            <a:endParaRPr lang="bg-BG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214414" y="214290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2000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0" y="500042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 err="1" smtClean="0"/>
              <a:t>Windows</a:t>
            </a:r>
            <a:r>
              <a:rPr lang="ru-RU" sz="1500" b="1" dirty="0" smtClean="0"/>
              <a:t> 2000</a:t>
            </a:r>
            <a:r>
              <a:rPr lang="ru-RU" sz="1500" dirty="0" smtClean="0"/>
              <a:t> е </a:t>
            </a:r>
            <a:r>
              <a:rPr lang="ru-RU" sz="1500" dirty="0" smtClean="0">
                <a:hlinkClick r:id="rId3" tooltip="Операционна система"/>
              </a:rPr>
              <a:t>операционна система</a:t>
            </a:r>
            <a:r>
              <a:rPr lang="ru-RU" sz="1500" dirty="0" smtClean="0"/>
              <a:t> </a:t>
            </a:r>
            <a:r>
              <a:rPr lang="ru-RU" sz="1500" dirty="0" err="1" smtClean="0"/>
              <a:t>със</a:t>
            </a:r>
            <a:r>
              <a:rPr lang="ru-RU" sz="1500" dirty="0" smtClean="0"/>
              <a:t> затворен код, </a:t>
            </a:r>
            <a:r>
              <a:rPr lang="ru-RU" sz="1500" dirty="0" err="1" smtClean="0"/>
              <a:t>създадена</a:t>
            </a:r>
            <a:r>
              <a:rPr lang="ru-RU" sz="1500" dirty="0" smtClean="0"/>
              <a:t> от </a:t>
            </a:r>
            <a:r>
              <a:rPr lang="ru-RU" sz="1500" dirty="0" err="1" smtClean="0">
                <a:hlinkClick r:id="rId4" tooltip="Microsoft"/>
              </a:rPr>
              <a:t>Microsoft</a:t>
            </a:r>
            <a:r>
              <a:rPr lang="ru-RU" sz="1500" dirty="0" smtClean="0"/>
              <a:t>, </a:t>
            </a:r>
            <a:r>
              <a:rPr lang="ru-RU" sz="1500" dirty="0" err="1" smtClean="0"/>
              <a:t>която</a:t>
            </a:r>
            <a:r>
              <a:rPr lang="ru-RU" sz="1500" dirty="0" smtClean="0"/>
              <a:t> се </a:t>
            </a:r>
            <a:r>
              <a:rPr lang="ru-RU" sz="1500" dirty="0" err="1" smtClean="0"/>
              <a:t>използва</a:t>
            </a:r>
            <a:r>
              <a:rPr lang="ru-RU" sz="1500" dirty="0" smtClean="0"/>
              <a:t> от бизнес </a:t>
            </a:r>
            <a:r>
              <a:rPr lang="ru-RU" sz="1500" dirty="0" err="1" smtClean="0"/>
              <a:t>настолни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компютри</a:t>
            </a:r>
            <a:r>
              <a:rPr lang="ru-RU" sz="1500" dirty="0" smtClean="0"/>
              <a:t>, </a:t>
            </a:r>
            <a:r>
              <a:rPr lang="ru-RU" sz="1500" dirty="0" err="1" smtClean="0"/>
              <a:t>преносими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компютри</a:t>
            </a:r>
            <a:r>
              <a:rPr lang="ru-RU" sz="1500" dirty="0" smtClean="0"/>
              <a:t> и </a:t>
            </a:r>
            <a:r>
              <a:rPr lang="ru-RU" sz="1500" dirty="0" err="1" smtClean="0">
                <a:hlinkClick r:id="rId5" tooltip="Сървър"/>
              </a:rPr>
              <a:t>сървъри</a:t>
            </a:r>
            <a:r>
              <a:rPr lang="ru-RU" sz="1500" dirty="0" smtClean="0"/>
              <a:t>. </a:t>
            </a:r>
            <a:r>
              <a:rPr lang="ru-RU" sz="1500" dirty="0" err="1" smtClean="0"/>
              <a:t>Излязла</a:t>
            </a:r>
            <a:r>
              <a:rPr lang="ru-RU" sz="1500" dirty="0" smtClean="0"/>
              <a:t> е на </a:t>
            </a:r>
            <a:r>
              <a:rPr lang="ru-RU" sz="1500" dirty="0" err="1" smtClean="0"/>
              <a:t>пазара</a:t>
            </a:r>
            <a:r>
              <a:rPr lang="ru-RU" sz="1500" dirty="0" smtClean="0"/>
              <a:t> </a:t>
            </a:r>
            <a:r>
              <a:rPr lang="ru-RU" sz="1500" dirty="0" err="1" smtClean="0"/>
              <a:t>на</a:t>
            </a:r>
            <a:r>
              <a:rPr lang="ru-RU" sz="1500" dirty="0" smtClean="0"/>
              <a:t> 18 </a:t>
            </a:r>
            <a:r>
              <a:rPr lang="ru-RU" sz="1500" dirty="0" err="1" smtClean="0"/>
              <a:t>Февруари</a:t>
            </a:r>
            <a:r>
              <a:rPr lang="ru-RU" sz="1500" dirty="0" smtClean="0"/>
              <a:t> </a:t>
            </a:r>
            <a:r>
              <a:rPr lang="ru-RU" sz="1500" dirty="0" smtClean="0">
                <a:hlinkClick r:id="rId6" tooltip="2000"/>
              </a:rPr>
              <a:t>2000</a:t>
            </a:r>
            <a:r>
              <a:rPr lang="ru-RU" sz="1500" dirty="0" smtClean="0"/>
              <a:t> г.</a:t>
            </a:r>
            <a:r>
              <a:rPr lang="ru-RU" sz="1500" baseline="30000" dirty="0" smtClean="0">
                <a:hlinkClick r:id="rId7"/>
              </a:rPr>
              <a:t>[1]</a:t>
            </a:r>
            <a:r>
              <a:rPr lang="ru-RU" sz="1500" dirty="0" smtClean="0"/>
              <a:t>. </a:t>
            </a:r>
            <a:r>
              <a:rPr lang="ru-RU" sz="1500" dirty="0" err="1" smtClean="0"/>
              <a:t>Тя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представлява</a:t>
            </a:r>
            <a:r>
              <a:rPr lang="ru-RU" sz="1500" dirty="0" smtClean="0"/>
              <a:t> </a:t>
            </a:r>
            <a:r>
              <a:rPr lang="ru-RU" sz="1500" dirty="0" err="1" smtClean="0"/>
              <a:t>заместник</a:t>
            </a:r>
            <a:r>
              <a:rPr lang="ru-RU" sz="1500" dirty="0" smtClean="0"/>
              <a:t> на </a:t>
            </a:r>
            <a:r>
              <a:rPr lang="ru-RU" sz="1500" dirty="0" err="1" smtClean="0">
                <a:hlinkClick r:id="rId8" tooltip="Windows NT 4.0"/>
              </a:rPr>
              <a:t>Windows</a:t>
            </a:r>
            <a:r>
              <a:rPr lang="ru-RU" sz="1500" dirty="0" smtClean="0">
                <a:hlinkClick r:id="rId8" tooltip="Windows NT 4.0"/>
              </a:rPr>
              <a:t> NT 4.0</a:t>
            </a:r>
            <a:r>
              <a:rPr lang="ru-RU" sz="1500" dirty="0" smtClean="0"/>
              <a:t> и е </a:t>
            </a:r>
            <a:r>
              <a:rPr lang="ru-RU" sz="1500" dirty="0" err="1" smtClean="0"/>
              <a:t>последната</a:t>
            </a:r>
            <a:r>
              <a:rPr lang="ru-RU" sz="1500" dirty="0" smtClean="0"/>
              <a:t> операционна система, обозначена с </a:t>
            </a:r>
            <a:r>
              <a:rPr lang="ru-RU" sz="1500" dirty="0" err="1" smtClean="0">
                <a:hlinkClick r:id="rId9" tooltip="Windows NT"/>
              </a:rPr>
              <a:t>Windows</a:t>
            </a:r>
            <a:r>
              <a:rPr lang="ru-RU" sz="1500" dirty="0" smtClean="0">
                <a:hlinkClick r:id="rId9" tooltip="Windows NT"/>
              </a:rPr>
              <a:t> NT</a:t>
            </a:r>
            <a:r>
              <a:rPr lang="ru-RU" sz="1500" dirty="0" smtClean="0"/>
              <a:t>. </a:t>
            </a:r>
            <a:r>
              <a:rPr lang="ru-RU" sz="1500" dirty="0" err="1" smtClean="0"/>
              <a:t>Заместена</a:t>
            </a:r>
            <a:r>
              <a:rPr lang="ru-RU" sz="1500" dirty="0" smtClean="0"/>
              <a:t> е от </a:t>
            </a:r>
            <a:r>
              <a:rPr lang="ru-RU" sz="1500" dirty="0" err="1" smtClean="0">
                <a:hlinkClick r:id="rId10" tooltip="Windows XP"/>
              </a:rPr>
              <a:t>Windows</a:t>
            </a:r>
            <a:r>
              <a:rPr lang="ru-RU" sz="1500" dirty="0" smtClean="0">
                <a:hlinkClick r:id="rId10" tooltip="Windows XP"/>
              </a:rPr>
              <a:t> XP</a:t>
            </a:r>
            <a:r>
              <a:rPr lang="ru-RU" sz="1500" dirty="0" smtClean="0"/>
              <a:t> за </a:t>
            </a:r>
            <a:r>
              <a:rPr lang="ru-RU" sz="1500" dirty="0" err="1" smtClean="0"/>
              <a:t>настолни</a:t>
            </a:r>
            <a:r>
              <a:rPr lang="ru-RU" sz="1500" dirty="0" smtClean="0"/>
              <a:t> </a:t>
            </a:r>
            <a:r>
              <a:rPr lang="ru-RU" sz="1500" dirty="0" err="1" smtClean="0"/>
              <a:t>компютри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</a:t>
            </a:r>
            <a:r>
              <a:rPr lang="ru-RU" sz="1500" dirty="0" smtClean="0"/>
              <a:t> </a:t>
            </a:r>
            <a:r>
              <a:rPr lang="ru-RU" sz="1500" dirty="0" err="1" smtClean="0"/>
              <a:t>Октомври</a:t>
            </a:r>
            <a:r>
              <a:rPr lang="ru-RU" sz="1500" dirty="0" smtClean="0"/>
              <a:t> </a:t>
            </a:r>
            <a:r>
              <a:rPr lang="ru-RU" sz="1500" dirty="0" smtClean="0">
                <a:hlinkClick r:id="rId11" tooltip="2001"/>
              </a:rPr>
              <a:t>2001</a:t>
            </a:r>
            <a:r>
              <a:rPr lang="ru-RU" sz="1500" dirty="0" smtClean="0"/>
              <a:t> г. и от </a:t>
            </a:r>
            <a:r>
              <a:rPr lang="ru-RU" sz="1500" dirty="0" err="1" smtClean="0">
                <a:hlinkClick r:id="rId12" tooltip="Windows Server 2003 (страницата не съществува)"/>
              </a:rPr>
              <a:t>Windows</a:t>
            </a:r>
            <a:r>
              <a:rPr lang="ru-RU" sz="1500" dirty="0" smtClean="0">
                <a:hlinkClick r:id="rId12" tooltip="Windows Server 2003 (страницата не съществува)"/>
              </a:rPr>
              <a:t> </a:t>
            </a:r>
            <a:r>
              <a:rPr lang="ru-RU" sz="1500" dirty="0" err="1" smtClean="0">
                <a:hlinkClick r:id="rId12" tooltip="Windows Server 2003 (страницата не съществува)"/>
              </a:rPr>
              <a:t>Server</a:t>
            </a:r>
            <a:r>
              <a:rPr lang="ru-RU" sz="1500" dirty="0" smtClean="0">
                <a:hlinkClick r:id="rId12" tooltip="Windows Server 2003 (страницата не съществува)"/>
              </a:rPr>
              <a:t> 2003</a:t>
            </a:r>
            <a:r>
              <a:rPr lang="ru-RU" sz="1500" dirty="0" smtClean="0"/>
              <a:t> за </a:t>
            </a:r>
            <a:r>
              <a:rPr lang="ru-RU" sz="1500" dirty="0" err="1" smtClean="0"/>
              <a:t>сървъри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</a:t>
            </a:r>
            <a:r>
              <a:rPr lang="ru-RU" sz="1500" dirty="0" smtClean="0"/>
              <a:t> </a:t>
            </a:r>
            <a:r>
              <a:rPr lang="ru-RU" sz="1500" dirty="0" err="1" smtClean="0"/>
              <a:t>април</a:t>
            </a:r>
            <a:r>
              <a:rPr lang="ru-RU" sz="1500" dirty="0" smtClean="0"/>
              <a:t> </a:t>
            </a:r>
            <a:r>
              <a:rPr lang="ru-RU" sz="1500" dirty="0" smtClean="0">
                <a:hlinkClick r:id="rId13" tooltip="2003"/>
              </a:rPr>
              <a:t>2003</a:t>
            </a:r>
            <a:r>
              <a:rPr lang="ru-RU" sz="1500" dirty="0" smtClean="0"/>
              <a:t> г.</a:t>
            </a:r>
            <a:r>
              <a:rPr lang="ru-RU" sz="1500" baseline="30000" dirty="0" smtClean="0">
                <a:hlinkClick r:id="rId7"/>
              </a:rPr>
              <a:t>[2]</a:t>
            </a:r>
            <a:endParaRPr lang="ru-RU" sz="1500" dirty="0" smtClean="0"/>
          </a:p>
          <a:p>
            <a:r>
              <a:rPr lang="ru-RU" sz="1500" dirty="0" err="1" smtClean="0"/>
              <a:t>Има</a:t>
            </a:r>
            <a:r>
              <a:rPr lang="ru-RU" sz="1500" dirty="0" smtClean="0"/>
              <a:t> </a:t>
            </a:r>
            <a:r>
              <a:rPr lang="ru-RU" sz="1500" dirty="0" err="1" smtClean="0"/>
              <a:t>четири</a:t>
            </a:r>
            <a:r>
              <a:rPr lang="ru-RU" sz="1500" dirty="0" smtClean="0"/>
              <a:t> издания на </a:t>
            </a:r>
            <a:r>
              <a:rPr lang="ru-RU" sz="1500" dirty="0" err="1" smtClean="0"/>
              <a:t>Windows</a:t>
            </a:r>
            <a:r>
              <a:rPr lang="ru-RU" sz="1500" dirty="0" smtClean="0"/>
              <a:t> 2000: </a:t>
            </a:r>
            <a:r>
              <a:rPr lang="ru-RU" sz="1500" dirty="0" err="1" smtClean="0"/>
              <a:t>Professional</a:t>
            </a:r>
            <a:r>
              <a:rPr lang="ru-RU" sz="1500" dirty="0" smtClean="0"/>
              <a:t> (</a:t>
            </a:r>
            <a:r>
              <a:rPr lang="ru-RU" sz="1500" dirty="0" err="1" smtClean="0"/>
              <a:t>Професионално</a:t>
            </a:r>
            <a:r>
              <a:rPr lang="ru-RU" sz="1500" dirty="0" smtClean="0"/>
              <a:t>),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(за </a:t>
            </a:r>
            <a:r>
              <a:rPr lang="ru-RU" sz="1500" dirty="0" err="1" smtClean="0">
                <a:hlinkClick r:id="rId5" tooltip="Сървър"/>
              </a:rPr>
              <a:t>сървъри</a:t>
            </a:r>
            <a:r>
              <a:rPr lang="ru-RU" sz="1500" dirty="0" smtClean="0"/>
              <a:t>), </a:t>
            </a:r>
            <a:r>
              <a:rPr lang="ru-RU" sz="1500" dirty="0" err="1" smtClean="0"/>
              <a:t>Advanced</a:t>
            </a:r>
            <a:r>
              <a:rPr lang="ru-RU" sz="1500" dirty="0" smtClean="0"/>
              <a:t>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(</a:t>
            </a:r>
            <a:r>
              <a:rPr lang="ru-RU" sz="1500" dirty="0" err="1" smtClean="0"/>
              <a:t>за</a:t>
            </a:r>
            <a:r>
              <a:rPr lang="ru-RU" sz="1500" dirty="0" smtClean="0"/>
              <a:t> </a:t>
            </a:r>
            <a:r>
              <a:rPr lang="ru-RU" sz="1500" dirty="0" err="1" smtClean="0"/>
              <a:t>по-сложни</a:t>
            </a:r>
            <a:r>
              <a:rPr lang="ru-RU" sz="1500" dirty="0" smtClean="0"/>
              <a:t> </a:t>
            </a:r>
            <a:r>
              <a:rPr lang="ru-RU" sz="1500" dirty="0" err="1" smtClean="0">
                <a:hlinkClick r:id="rId5" tooltip="Сървър"/>
              </a:rPr>
              <a:t>сървъри</a:t>
            </a:r>
            <a:r>
              <a:rPr lang="ru-RU" sz="1500" dirty="0" smtClean="0"/>
              <a:t>), </a:t>
            </a:r>
            <a:r>
              <a:rPr lang="ru-RU" sz="1500" dirty="0" err="1" smtClean="0"/>
              <a:t>Datacenter</a:t>
            </a:r>
            <a:r>
              <a:rPr lang="ru-RU" sz="1500" dirty="0" smtClean="0"/>
              <a:t>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(</a:t>
            </a:r>
            <a:r>
              <a:rPr lang="ru-RU" sz="1500" dirty="0" err="1" smtClean="0"/>
              <a:t>за</a:t>
            </a:r>
            <a:r>
              <a:rPr lang="ru-RU" sz="1500" dirty="0" smtClean="0"/>
              <a:t> </a:t>
            </a:r>
            <a:r>
              <a:rPr lang="ru-RU" sz="1500" dirty="0" err="1" smtClean="0"/>
              <a:t>сървъри</a:t>
            </a:r>
            <a:r>
              <a:rPr lang="ru-RU" sz="1500" dirty="0" smtClean="0"/>
              <a:t> </a:t>
            </a:r>
            <a:r>
              <a:rPr lang="ru-RU" sz="1500" dirty="0" err="1" smtClean="0"/>
              <a:t>за</a:t>
            </a:r>
            <a:r>
              <a:rPr lang="ru-RU" sz="1500" dirty="0" smtClean="0"/>
              <a:t> </a:t>
            </a:r>
            <a:r>
              <a:rPr lang="ru-RU" sz="1500" dirty="0" err="1" smtClean="0"/>
              <a:t>бази</a:t>
            </a:r>
            <a:r>
              <a:rPr lang="ru-RU" sz="1500" dirty="0" smtClean="0"/>
              <a:t> </a:t>
            </a:r>
            <a:r>
              <a:rPr lang="ru-RU" sz="1500" dirty="0" err="1" smtClean="0"/>
              <a:t>данни</a:t>
            </a:r>
            <a:r>
              <a:rPr lang="ru-RU" sz="1500" dirty="0" smtClean="0"/>
              <a:t>).</a:t>
            </a:r>
            <a:r>
              <a:rPr lang="ru-RU" sz="1500" baseline="30000" dirty="0" smtClean="0">
                <a:hlinkClick r:id="rId7"/>
              </a:rPr>
              <a:t>[3]</a:t>
            </a:r>
            <a:r>
              <a:rPr lang="ru-RU" sz="1500" dirty="0" smtClean="0"/>
              <a:t> </a:t>
            </a:r>
            <a:r>
              <a:rPr lang="ru-RU" sz="1500" dirty="0" err="1" smtClean="0">
                <a:hlinkClick r:id="rId4" tooltip="Microsoft"/>
              </a:rPr>
              <a:t>Microsoft</a:t>
            </a:r>
            <a:r>
              <a:rPr lang="ru-RU" sz="1500" dirty="0" smtClean="0"/>
              <a:t> продавали и две </a:t>
            </a:r>
            <a:r>
              <a:rPr lang="ru-RU" sz="1500" dirty="0" err="1" smtClean="0"/>
              <a:t>други</a:t>
            </a:r>
            <a:r>
              <a:rPr lang="ru-RU" sz="1500" dirty="0" smtClean="0"/>
              <a:t> издания — </a:t>
            </a:r>
            <a:r>
              <a:rPr lang="ru-RU" sz="1500" dirty="0" err="1" smtClean="0"/>
              <a:t>Advanced</a:t>
            </a:r>
            <a:r>
              <a:rPr lang="ru-RU" sz="1500" dirty="0" smtClean="0"/>
              <a:t>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</a:t>
            </a:r>
            <a:r>
              <a:rPr lang="ru-RU" sz="1500" dirty="0" err="1" smtClean="0"/>
              <a:t>Limited</a:t>
            </a:r>
            <a:r>
              <a:rPr lang="ru-RU" sz="1500" dirty="0" smtClean="0"/>
              <a:t> </a:t>
            </a:r>
            <a:r>
              <a:rPr lang="ru-RU" sz="1500" dirty="0" err="1" smtClean="0"/>
              <a:t>Edition</a:t>
            </a:r>
            <a:r>
              <a:rPr lang="ru-RU" sz="1500" dirty="0" smtClean="0"/>
              <a:t> и </a:t>
            </a:r>
            <a:r>
              <a:rPr lang="ru-RU" sz="1500" dirty="0" err="1" smtClean="0"/>
              <a:t>Datacenter</a:t>
            </a:r>
            <a:r>
              <a:rPr lang="ru-RU" sz="1500" dirty="0" smtClean="0"/>
              <a:t>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</a:t>
            </a:r>
            <a:r>
              <a:rPr lang="ru-RU" sz="1500" dirty="0" err="1" smtClean="0"/>
              <a:t>Limited</a:t>
            </a:r>
            <a:r>
              <a:rPr lang="ru-RU" sz="1500" dirty="0" smtClean="0"/>
              <a:t> </a:t>
            </a:r>
            <a:r>
              <a:rPr lang="ru-RU" sz="1500" dirty="0" err="1" smtClean="0"/>
              <a:t>Edition</a:t>
            </a:r>
            <a:r>
              <a:rPr lang="ru-RU" sz="1500" dirty="0" smtClean="0"/>
              <a:t>, </a:t>
            </a:r>
            <a:r>
              <a:rPr lang="ru-RU" sz="1500" dirty="0" err="1" smtClean="0"/>
              <a:t>които</a:t>
            </a:r>
            <a:r>
              <a:rPr lang="ru-RU" sz="1500" dirty="0" smtClean="0"/>
              <a:t> </a:t>
            </a:r>
            <a:r>
              <a:rPr lang="ru-RU" sz="1500" dirty="0" err="1" smtClean="0"/>
              <a:t>излезли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през</a:t>
            </a:r>
            <a:r>
              <a:rPr lang="ru-RU" sz="1500" dirty="0" smtClean="0"/>
              <a:t> </a:t>
            </a:r>
            <a:r>
              <a:rPr lang="ru-RU" sz="1500" dirty="0" smtClean="0">
                <a:hlinkClick r:id="rId11" tooltip="2001"/>
              </a:rPr>
              <a:t>2001</a:t>
            </a:r>
            <a:r>
              <a:rPr lang="ru-RU" sz="1500" dirty="0" smtClean="0"/>
              <a:t> г. и </a:t>
            </a:r>
            <a:r>
              <a:rPr lang="ru-RU" sz="1500" dirty="0" err="1" smtClean="0"/>
              <a:t>работели</a:t>
            </a:r>
            <a:r>
              <a:rPr lang="ru-RU" sz="1500" dirty="0" smtClean="0"/>
              <a:t> с 64-битови </a:t>
            </a:r>
            <a:r>
              <a:rPr lang="ru-RU" sz="1500" dirty="0" err="1" smtClean="0">
                <a:hlinkClick r:id="rId14" tooltip="Intel Itanium (страницата не съществува)"/>
              </a:rPr>
              <a:t>Intel</a:t>
            </a:r>
            <a:r>
              <a:rPr lang="ru-RU" sz="1500" dirty="0" smtClean="0">
                <a:hlinkClick r:id="rId14" tooltip="Intel Itanium (страницата не съществува)"/>
              </a:rPr>
              <a:t> </a:t>
            </a:r>
            <a:r>
              <a:rPr lang="ru-RU" sz="1500" dirty="0" err="1" smtClean="0">
                <a:hlinkClick r:id="rId14" tooltip="Intel Itanium (страницата не съществува)"/>
              </a:rPr>
              <a:t>Itanium</a:t>
            </a:r>
            <a:r>
              <a:rPr lang="ru-RU" sz="1500" dirty="0" smtClean="0"/>
              <a:t> </a:t>
            </a:r>
            <a:r>
              <a:rPr lang="ru-RU" sz="1500" dirty="0" err="1" smtClean="0">
                <a:hlinkClick r:id="rId15" tooltip="Процесор"/>
              </a:rPr>
              <a:t>процесори</a:t>
            </a:r>
            <a:r>
              <a:rPr lang="ru-RU" sz="1500" dirty="0" smtClean="0"/>
              <a:t>.</a:t>
            </a:r>
            <a:r>
              <a:rPr lang="ru-RU" sz="1500" baseline="30000" dirty="0" smtClean="0">
                <a:hlinkClick r:id="rId7"/>
              </a:rPr>
              <a:t>[4]</a:t>
            </a:r>
            <a:r>
              <a:rPr lang="ru-RU" sz="1500" dirty="0" smtClean="0"/>
              <a:t> </a:t>
            </a:r>
            <a:r>
              <a:rPr lang="ru-RU" sz="1500" dirty="0" err="1" smtClean="0"/>
              <a:t>Различните</a:t>
            </a:r>
            <a:r>
              <a:rPr lang="ru-RU" sz="1500" dirty="0" smtClean="0"/>
              <a:t> издания </a:t>
            </a:r>
            <a:r>
              <a:rPr lang="ru-RU" sz="1500" dirty="0" err="1" smtClean="0"/>
              <a:t>имат</a:t>
            </a:r>
            <a:r>
              <a:rPr lang="ru-RU" sz="1500" dirty="0" smtClean="0"/>
              <a:t> </a:t>
            </a:r>
            <a:r>
              <a:rPr lang="ru-RU" sz="1500" dirty="0" err="1" smtClean="0"/>
              <a:t>различни</a:t>
            </a:r>
            <a:r>
              <a:rPr lang="ru-RU" sz="1500" dirty="0" smtClean="0"/>
              <a:t> предназначения, но </a:t>
            </a:r>
            <a:r>
              <a:rPr lang="ru-RU" sz="1500" dirty="0" err="1" smtClean="0"/>
              <a:t>всички</a:t>
            </a:r>
            <a:r>
              <a:rPr lang="ru-RU" sz="1500" dirty="0" smtClean="0"/>
              <a:t> </a:t>
            </a:r>
            <a:r>
              <a:rPr lang="ru-RU" sz="1500" dirty="0" err="1" smtClean="0"/>
              <a:t>имат</a:t>
            </a:r>
            <a:r>
              <a:rPr lang="ru-RU" sz="1500" dirty="0" smtClean="0"/>
              <a:t> </a:t>
            </a:r>
            <a:r>
              <a:rPr lang="ru-RU" sz="1500" dirty="0" err="1" smtClean="0"/>
              <a:t>основните</a:t>
            </a:r>
            <a:r>
              <a:rPr lang="ru-RU" sz="1500" dirty="0" smtClean="0"/>
              <a:t> свойства и характеристики, </a:t>
            </a:r>
            <a:r>
              <a:rPr lang="ru-RU" sz="1500" dirty="0" err="1" smtClean="0"/>
              <a:t>като</a:t>
            </a:r>
            <a:r>
              <a:rPr lang="ru-RU" sz="1500" dirty="0" smtClean="0"/>
              <a:t> много </a:t>
            </a:r>
            <a:r>
              <a:rPr lang="ru-RU" sz="1500" dirty="0" err="1" smtClean="0"/>
              <a:t>системни</a:t>
            </a:r>
            <a:r>
              <a:rPr lang="ru-RU" sz="1500" dirty="0" smtClean="0"/>
              <a:t> </a:t>
            </a:r>
            <a:r>
              <a:rPr lang="ru-RU" sz="1500" dirty="0" err="1" smtClean="0"/>
              <a:t>инструменти</a:t>
            </a:r>
            <a:r>
              <a:rPr lang="ru-RU" sz="1500" dirty="0" smtClean="0"/>
              <a:t> — например </a:t>
            </a:r>
            <a:r>
              <a:rPr lang="ru-RU" sz="1500" dirty="0" err="1" smtClean="0"/>
              <a:t>Microsoft</a:t>
            </a:r>
            <a:r>
              <a:rPr lang="ru-RU" sz="1500" dirty="0" smtClean="0"/>
              <a:t> </a:t>
            </a:r>
            <a:r>
              <a:rPr lang="ru-RU" sz="1500" dirty="0" err="1" smtClean="0"/>
              <a:t>Manamegent</a:t>
            </a:r>
            <a:r>
              <a:rPr lang="ru-RU" sz="1500" dirty="0" smtClean="0"/>
              <a:t> </a:t>
            </a:r>
            <a:r>
              <a:rPr lang="ru-RU" sz="1500" dirty="0" err="1" smtClean="0"/>
              <a:t>Console</a:t>
            </a:r>
            <a:r>
              <a:rPr lang="ru-RU" sz="1500" dirty="0" smtClean="0"/>
              <a:t> и </a:t>
            </a:r>
            <a:r>
              <a:rPr lang="ru-RU" sz="1500" dirty="0" err="1" smtClean="0"/>
              <a:t>като</a:t>
            </a:r>
            <a:r>
              <a:rPr lang="ru-RU" sz="1500" dirty="0" smtClean="0"/>
              <a:t> </a:t>
            </a:r>
            <a:r>
              <a:rPr lang="ru-RU" sz="1500" dirty="0" err="1" smtClean="0"/>
              <a:t>стандартните</a:t>
            </a:r>
            <a:r>
              <a:rPr lang="ru-RU" sz="1500" dirty="0" smtClean="0"/>
              <a:t> приложения за </a:t>
            </a:r>
            <a:r>
              <a:rPr lang="ru-RU" sz="1500" dirty="0" err="1" smtClean="0"/>
              <a:t>системни</a:t>
            </a:r>
            <a:r>
              <a:rPr lang="ru-RU" sz="1500" dirty="0" smtClean="0"/>
              <a:t> </a:t>
            </a:r>
            <a:r>
              <a:rPr lang="ru-RU" sz="1500" dirty="0" err="1" smtClean="0"/>
              <a:t>администратори</a:t>
            </a:r>
            <a:r>
              <a:rPr lang="ru-RU" sz="1500" dirty="0" smtClean="0"/>
              <a:t>. </a:t>
            </a:r>
            <a:r>
              <a:rPr lang="ru-RU" sz="1500" dirty="0" err="1" smtClean="0"/>
              <a:t>Подобрена</a:t>
            </a:r>
            <a:r>
              <a:rPr lang="ru-RU" sz="1500" dirty="0" smtClean="0"/>
              <a:t> е и </a:t>
            </a:r>
            <a:r>
              <a:rPr lang="ru-RU" sz="1500" dirty="0" err="1" smtClean="0"/>
              <a:t>достъпността</a:t>
            </a:r>
            <a:r>
              <a:rPr lang="ru-RU" sz="1500" dirty="0" smtClean="0"/>
              <a:t>, </a:t>
            </a:r>
            <a:r>
              <a:rPr lang="ru-RU" sz="1500" dirty="0" err="1" smtClean="0"/>
              <a:t>като</a:t>
            </a:r>
            <a:r>
              <a:rPr lang="ru-RU" sz="1500" dirty="0" smtClean="0"/>
              <a:t> </a:t>
            </a:r>
            <a:r>
              <a:rPr lang="ru-RU" sz="1500" dirty="0" err="1" smtClean="0"/>
              <a:t>са</a:t>
            </a:r>
            <a:r>
              <a:rPr lang="ru-RU" sz="1500" dirty="0" smtClean="0"/>
              <a:t> </a:t>
            </a:r>
            <a:r>
              <a:rPr lang="ru-RU" sz="1500" dirty="0" err="1" smtClean="0"/>
              <a:t>добавени</a:t>
            </a:r>
            <a:r>
              <a:rPr lang="ru-RU" sz="1500" dirty="0" smtClean="0"/>
              <a:t> </a:t>
            </a:r>
            <a:r>
              <a:rPr lang="ru-RU" sz="1500" dirty="0" err="1" smtClean="0"/>
              <a:t>редица</a:t>
            </a:r>
            <a:r>
              <a:rPr lang="ru-RU" sz="1500" dirty="0" smtClean="0"/>
              <a:t> технологии за </a:t>
            </a:r>
            <a:r>
              <a:rPr lang="ru-RU" sz="1500" dirty="0" err="1" smtClean="0"/>
              <a:t>асистиране</a:t>
            </a:r>
            <a:r>
              <a:rPr lang="ru-RU" sz="1500" dirty="0" smtClean="0"/>
              <a:t>,</a:t>
            </a:r>
            <a:r>
              <a:rPr lang="ru-RU" sz="1500" baseline="30000" dirty="0" smtClean="0">
                <a:hlinkClick r:id="rId7"/>
              </a:rPr>
              <a:t>[5]</a:t>
            </a:r>
            <a:r>
              <a:rPr lang="ru-RU" sz="1500" dirty="0" smtClean="0"/>
              <a:t> </a:t>
            </a:r>
            <a:r>
              <a:rPr lang="ru-RU" sz="1500" dirty="0" err="1" smtClean="0"/>
              <a:t>добавена</a:t>
            </a:r>
            <a:r>
              <a:rPr lang="ru-RU" sz="1500" dirty="0" smtClean="0"/>
              <a:t> е и </a:t>
            </a:r>
            <a:r>
              <a:rPr lang="ru-RU" sz="1500" dirty="0" err="1" smtClean="0"/>
              <a:t>поддръжка</a:t>
            </a:r>
            <a:r>
              <a:rPr lang="ru-RU" sz="1500" dirty="0" smtClean="0"/>
              <a:t> на множество </a:t>
            </a:r>
            <a:r>
              <a:rPr lang="ru-RU" sz="1500" dirty="0" err="1" smtClean="0"/>
              <a:t>езици</a:t>
            </a:r>
            <a:r>
              <a:rPr lang="ru-RU" sz="1500" baseline="30000" dirty="0" smtClean="0">
                <a:hlinkClick r:id="rId7"/>
              </a:rPr>
              <a:t>[6]</a:t>
            </a:r>
            <a:r>
              <a:rPr lang="ru-RU" sz="1500" dirty="0" smtClean="0"/>
              <a:t> и </a:t>
            </a:r>
            <a:r>
              <a:rPr lang="ru-RU" sz="1500" dirty="0" err="1" smtClean="0"/>
              <a:t>съхраняване</a:t>
            </a:r>
            <a:r>
              <a:rPr lang="ru-RU" sz="1500" dirty="0" smtClean="0"/>
              <a:t> на </a:t>
            </a:r>
            <a:r>
              <a:rPr lang="ru-RU" sz="1500" dirty="0" err="1" smtClean="0"/>
              <a:t>локална</a:t>
            </a:r>
            <a:r>
              <a:rPr lang="ru-RU" sz="1500" dirty="0" smtClean="0"/>
              <a:t> информация за </a:t>
            </a:r>
            <a:r>
              <a:rPr lang="ru-RU" sz="1500" dirty="0" err="1" smtClean="0"/>
              <a:t>потребителите</a:t>
            </a:r>
            <a:r>
              <a:rPr lang="ru-RU" sz="1500" dirty="0" smtClean="0"/>
              <a:t>. </a:t>
            </a:r>
            <a:r>
              <a:rPr lang="ru-RU" sz="1500" dirty="0" err="1" smtClean="0"/>
              <a:t>Всички</a:t>
            </a:r>
            <a:r>
              <a:rPr lang="ru-RU" sz="1500" dirty="0" smtClean="0"/>
              <a:t> версии на </a:t>
            </a:r>
            <a:r>
              <a:rPr lang="ru-RU" sz="1500" dirty="0" err="1" smtClean="0">
                <a:hlinkClick r:id="rId3" tooltip="Операционна система"/>
              </a:rPr>
              <a:t>операционната</a:t>
            </a:r>
            <a:r>
              <a:rPr lang="ru-RU" sz="1500" dirty="0" smtClean="0">
                <a:hlinkClick r:id="rId3" tooltip="Операционна система"/>
              </a:rPr>
              <a:t> система</a:t>
            </a:r>
            <a:r>
              <a:rPr lang="ru-RU" sz="1500" dirty="0" smtClean="0"/>
              <a:t> </a:t>
            </a:r>
            <a:r>
              <a:rPr lang="ru-RU" sz="1500" dirty="0" err="1" smtClean="0"/>
              <a:t>поддържат</a:t>
            </a:r>
            <a:r>
              <a:rPr lang="ru-RU" sz="1500" dirty="0" smtClean="0"/>
              <a:t> </a:t>
            </a:r>
            <a:r>
              <a:rPr lang="ru-RU" sz="1500" dirty="0" err="1" smtClean="0">
                <a:hlinkClick r:id="rId16" tooltip="Файлова система"/>
              </a:rPr>
              <a:t>файловата</a:t>
            </a:r>
            <a:r>
              <a:rPr lang="ru-RU" sz="1500" dirty="0" smtClean="0">
                <a:hlinkClick r:id="rId16" tooltip="Файлова система"/>
              </a:rPr>
              <a:t> </a:t>
            </a:r>
            <a:r>
              <a:rPr lang="ru-RU" sz="1500" dirty="0" err="1" smtClean="0">
                <a:hlinkClick r:id="rId16" tooltip="Файлова система"/>
              </a:rPr>
              <a:t>система</a:t>
            </a:r>
            <a:r>
              <a:rPr lang="ru-RU" sz="1500" dirty="0" smtClean="0"/>
              <a:t> на </a:t>
            </a:r>
            <a:r>
              <a:rPr lang="ru-RU" sz="1500" dirty="0" err="1" smtClean="0">
                <a:hlinkClick r:id="rId9" tooltip="Windows NT"/>
              </a:rPr>
              <a:t>Windows</a:t>
            </a:r>
            <a:r>
              <a:rPr lang="ru-RU" sz="1500" dirty="0" smtClean="0">
                <a:hlinkClick r:id="rId9" tooltip="Windows NT"/>
              </a:rPr>
              <a:t> NT</a:t>
            </a:r>
            <a:r>
              <a:rPr lang="ru-RU" sz="1500" dirty="0" smtClean="0"/>
              <a:t> - </a:t>
            </a:r>
            <a:r>
              <a:rPr lang="ru-RU" sz="1500" dirty="0" smtClean="0">
                <a:hlinkClick r:id="rId17" tooltip="NTFS"/>
              </a:rPr>
              <a:t>NTFS</a:t>
            </a:r>
            <a:r>
              <a:rPr lang="ru-RU" sz="1500" dirty="0" smtClean="0"/>
              <a:t> 3.0,</a:t>
            </a:r>
            <a:r>
              <a:rPr lang="ru-RU" sz="1500" baseline="30000" dirty="0" smtClean="0">
                <a:hlinkClick r:id="rId7"/>
              </a:rPr>
              <a:t>[7]</a:t>
            </a:r>
            <a:r>
              <a:rPr lang="ru-RU" sz="1500" dirty="0" smtClean="0"/>
              <a:t> </a:t>
            </a:r>
            <a:r>
              <a:rPr lang="ru-RU" sz="1500" dirty="0" err="1" smtClean="0"/>
              <a:t>файловата</a:t>
            </a:r>
            <a:r>
              <a:rPr lang="ru-RU" sz="1500" dirty="0" smtClean="0"/>
              <a:t> система </a:t>
            </a:r>
            <a:r>
              <a:rPr lang="ru-RU" sz="1500" dirty="0" err="1" smtClean="0">
                <a:hlinkClick r:id="rId18" tooltip="Encrypting File System (страницата не съществува)"/>
              </a:rPr>
              <a:t>Encrypting</a:t>
            </a:r>
            <a:r>
              <a:rPr lang="ru-RU" sz="1500" dirty="0" smtClean="0">
                <a:hlinkClick r:id="rId18" tooltip="Encrypting File System (страницата не съществува)"/>
              </a:rPr>
              <a:t> </a:t>
            </a:r>
            <a:r>
              <a:rPr lang="ru-RU" sz="1500" dirty="0" err="1" smtClean="0">
                <a:hlinkClick r:id="rId18" tooltip="Encrypting File System (страницата не съществува)"/>
              </a:rPr>
              <a:t>File</a:t>
            </a:r>
            <a:r>
              <a:rPr lang="ru-RU" sz="1500" dirty="0" smtClean="0">
                <a:hlinkClick r:id="rId18" tooltip="Encrypting File System (страницата не съществува)"/>
              </a:rPr>
              <a:t> </a:t>
            </a:r>
            <a:r>
              <a:rPr lang="ru-RU" sz="1500" dirty="0" err="1" smtClean="0">
                <a:hlinkClick r:id="rId18" tooltip="Encrypting File System (страницата не съществува)"/>
              </a:rPr>
              <a:t>System</a:t>
            </a:r>
            <a:r>
              <a:rPr lang="ru-RU" sz="1500" dirty="0" smtClean="0"/>
              <a:t> (</a:t>
            </a:r>
            <a:r>
              <a:rPr lang="ru-RU" sz="1500" dirty="0" err="1" smtClean="0"/>
              <a:t>кодираща</a:t>
            </a:r>
            <a:r>
              <a:rPr lang="ru-RU" sz="1500" dirty="0" smtClean="0"/>
              <a:t> </a:t>
            </a:r>
            <a:r>
              <a:rPr lang="ru-RU" sz="1500" dirty="0" err="1" smtClean="0"/>
              <a:t>файлова</a:t>
            </a:r>
            <a:r>
              <a:rPr lang="ru-RU" sz="1500" dirty="0" smtClean="0"/>
              <a:t> </a:t>
            </a:r>
            <a:r>
              <a:rPr lang="ru-RU" sz="1500" dirty="0" err="1" smtClean="0"/>
              <a:t>система</a:t>
            </a:r>
            <a:r>
              <a:rPr lang="ru-RU" sz="1500" dirty="0" smtClean="0"/>
              <a:t>), </a:t>
            </a:r>
            <a:r>
              <a:rPr lang="ru-RU" sz="1500" dirty="0" err="1" smtClean="0"/>
              <a:t>както</a:t>
            </a:r>
            <a:r>
              <a:rPr lang="ru-RU" sz="1500" dirty="0" smtClean="0"/>
              <a:t> и </a:t>
            </a:r>
            <a:r>
              <a:rPr lang="ru-RU" sz="1500" dirty="0" err="1" smtClean="0"/>
              <a:t>основно</a:t>
            </a:r>
            <a:r>
              <a:rPr lang="ru-RU" sz="1500" dirty="0" smtClean="0"/>
              <a:t> </a:t>
            </a:r>
            <a:r>
              <a:rPr lang="ru-RU" sz="1500" dirty="0" err="1" smtClean="0"/>
              <a:t>и</a:t>
            </a:r>
            <a:r>
              <a:rPr lang="ru-RU" sz="1500" dirty="0" smtClean="0"/>
              <a:t> динамично </a:t>
            </a:r>
            <a:r>
              <a:rPr lang="ru-RU" sz="1500" dirty="0" err="1" smtClean="0"/>
              <a:t>складиране</a:t>
            </a:r>
            <a:r>
              <a:rPr lang="ru-RU" sz="1500" dirty="0" smtClean="0"/>
              <a:t> на </a:t>
            </a:r>
            <a:r>
              <a:rPr lang="ru-RU" sz="1500" dirty="0" err="1" smtClean="0"/>
              <a:t>данни</a:t>
            </a:r>
            <a:r>
              <a:rPr lang="ru-RU" sz="1500" dirty="0" smtClean="0"/>
              <a:t> </a:t>
            </a:r>
            <a:r>
              <a:rPr lang="ru-RU" sz="1500" dirty="0" err="1" smtClean="0"/>
              <a:t>на</a:t>
            </a:r>
            <a:r>
              <a:rPr lang="ru-RU" sz="1500" dirty="0" smtClean="0"/>
              <a:t> диска.</a:t>
            </a:r>
            <a:r>
              <a:rPr lang="ru-RU" sz="1500" baseline="30000" dirty="0" smtClean="0">
                <a:hlinkClick r:id="rId7"/>
              </a:rPr>
              <a:t>[8]</a:t>
            </a:r>
            <a:r>
              <a:rPr lang="ru-RU" sz="1500" dirty="0" smtClean="0"/>
              <a:t> </a:t>
            </a:r>
            <a:r>
              <a:rPr lang="ru-RU" sz="1500" dirty="0" err="1" smtClean="0"/>
              <a:t>Поредицата</a:t>
            </a:r>
            <a:r>
              <a:rPr lang="ru-RU" sz="1500" dirty="0" smtClean="0"/>
              <a:t> </a:t>
            </a:r>
            <a:r>
              <a:rPr lang="ru-RU" sz="1500" dirty="0" err="1" smtClean="0"/>
              <a:t>Windows</a:t>
            </a:r>
            <a:r>
              <a:rPr lang="ru-RU" sz="1500" dirty="0" smtClean="0"/>
              <a:t> 2000 </a:t>
            </a:r>
            <a:r>
              <a:rPr lang="ru-RU" sz="1500" dirty="0" err="1" smtClean="0"/>
              <a:t>Server</a:t>
            </a:r>
            <a:r>
              <a:rPr lang="ru-RU" sz="1500" dirty="0" smtClean="0"/>
              <a:t> </a:t>
            </a:r>
            <a:r>
              <a:rPr lang="ru-RU" sz="1500" dirty="0" err="1" smtClean="0"/>
              <a:t>има</a:t>
            </a:r>
            <a:r>
              <a:rPr lang="ru-RU" sz="1500" dirty="0" smtClean="0"/>
              <a:t> </a:t>
            </a:r>
            <a:r>
              <a:rPr lang="ru-RU" sz="1500" dirty="0" err="1" smtClean="0"/>
              <a:t>допълнителни</a:t>
            </a:r>
            <a:r>
              <a:rPr lang="ru-RU" sz="1500" dirty="0" smtClean="0"/>
              <a:t> характеристики</a:t>
            </a:r>
            <a:r>
              <a:rPr lang="ru-RU" sz="1500" baseline="30000" dirty="0" smtClean="0">
                <a:hlinkClick r:id="rId7"/>
              </a:rPr>
              <a:t>[9]</a:t>
            </a:r>
            <a:r>
              <a:rPr lang="ru-RU" sz="1500" dirty="0" smtClean="0"/>
              <a:t> - услуги </a:t>
            </a:r>
            <a:r>
              <a:rPr lang="ru-RU" sz="1500" dirty="0" err="1" smtClean="0">
                <a:hlinkClick r:id="rId19" tooltip="Active Directory (страницата не съществува)"/>
              </a:rPr>
              <a:t>Active</a:t>
            </a:r>
            <a:r>
              <a:rPr lang="ru-RU" sz="1500" dirty="0" smtClean="0">
                <a:hlinkClick r:id="rId19" tooltip="Active Directory (страницата не съществува)"/>
              </a:rPr>
              <a:t> </a:t>
            </a:r>
            <a:r>
              <a:rPr lang="ru-RU" sz="1500" dirty="0" err="1" smtClean="0">
                <a:hlinkClick r:id="rId19" tooltip="Active Directory (страницата не съществува)"/>
              </a:rPr>
              <a:t>Directory</a:t>
            </a:r>
            <a:r>
              <a:rPr lang="ru-RU" sz="1500" dirty="0" smtClean="0"/>
              <a:t>, </a:t>
            </a:r>
            <a:r>
              <a:rPr lang="ru-RU" sz="1500" dirty="0" err="1" smtClean="0"/>
              <a:t>файловата</a:t>
            </a:r>
            <a:r>
              <a:rPr lang="ru-RU" sz="1500" dirty="0" smtClean="0"/>
              <a:t> система </a:t>
            </a:r>
            <a:r>
              <a:rPr lang="ru-RU" sz="1500" dirty="0" err="1" smtClean="0">
                <a:hlinkClick r:id="rId20" tooltip="Distributed File System (страницата не съществува)"/>
              </a:rPr>
              <a:t>Distributed</a:t>
            </a:r>
            <a:r>
              <a:rPr lang="ru-RU" sz="1500" dirty="0" smtClean="0">
                <a:hlinkClick r:id="rId20" tooltip="Distributed File System (страницата не съществува)"/>
              </a:rPr>
              <a:t> </a:t>
            </a:r>
            <a:r>
              <a:rPr lang="ru-RU" sz="1500" dirty="0" err="1" smtClean="0">
                <a:hlinkClick r:id="rId20" tooltip="Distributed File System (страницата не съществува)"/>
              </a:rPr>
              <a:t>File</a:t>
            </a:r>
            <a:r>
              <a:rPr lang="ru-RU" sz="1500" dirty="0" smtClean="0">
                <a:hlinkClick r:id="rId20" tooltip="Distributed File System (страницата не съществува)"/>
              </a:rPr>
              <a:t> </a:t>
            </a:r>
            <a:r>
              <a:rPr lang="ru-RU" sz="1500" dirty="0" err="1" smtClean="0">
                <a:hlinkClick r:id="rId20" tooltip="Distributed File System (страницата не съществува)"/>
              </a:rPr>
              <a:t>System</a:t>
            </a:r>
            <a:r>
              <a:rPr lang="ru-RU" sz="1500" dirty="0" smtClean="0"/>
              <a:t> (</a:t>
            </a:r>
            <a:r>
              <a:rPr lang="ru-RU" sz="1500" dirty="0" err="1" smtClean="0"/>
              <a:t>поддържа</a:t>
            </a:r>
            <a:r>
              <a:rPr lang="ru-RU" sz="1500" dirty="0" smtClean="0"/>
              <a:t> </a:t>
            </a:r>
            <a:r>
              <a:rPr lang="ru-RU" sz="1500" dirty="0" err="1" smtClean="0"/>
              <a:t>споделяне</a:t>
            </a:r>
            <a:r>
              <a:rPr lang="ru-RU" sz="1500" dirty="0" smtClean="0"/>
              <a:t> на </a:t>
            </a:r>
            <a:r>
              <a:rPr lang="ru-RU" sz="1500" dirty="0" err="1" smtClean="0"/>
              <a:t>файловете</a:t>
            </a:r>
            <a:r>
              <a:rPr lang="ru-RU" sz="1500" dirty="0" smtClean="0"/>
              <a:t>) и </a:t>
            </a:r>
            <a:r>
              <a:rPr lang="ru-RU" sz="1500" dirty="0" err="1" smtClean="0"/>
              <a:t>устойчиви</a:t>
            </a:r>
            <a:r>
              <a:rPr lang="ru-RU" sz="1500" dirty="0" smtClean="0"/>
              <a:t> на грешки устройства за </a:t>
            </a:r>
            <a:r>
              <a:rPr lang="ru-RU" sz="1500" dirty="0" err="1" smtClean="0"/>
              <a:t>данни</a:t>
            </a:r>
            <a:r>
              <a:rPr lang="ru-RU" sz="1500" dirty="0" smtClean="0"/>
              <a:t>. </a:t>
            </a:r>
            <a:r>
              <a:rPr lang="ru-RU" sz="1500" dirty="0" err="1" smtClean="0"/>
              <a:t>Windows</a:t>
            </a:r>
            <a:r>
              <a:rPr lang="ru-RU" sz="1500" dirty="0" smtClean="0"/>
              <a:t> 2000 </a:t>
            </a:r>
            <a:r>
              <a:rPr lang="ru-RU" sz="1500" dirty="0" err="1" smtClean="0"/>
              <a:t>може</a:t>
            </a:r>
            <a:r>
              <a:rPr lang="ru-RU" sz="1500" dirty="0" smtClean="0"/>
              <a:t> да се </a:t>
            </a:r>
            <a:r>
              <a:rPr lang="ru-RU" sz="1500" dirty="0" err="1" smtClean="0"/>
              <a:t>инсталира</a:t>
            </a:r>
            <a:r>
              <a:rPr lang="ru-RU" sz="1500" dirty="0" smtClean="0"/>
              <a:t> </a:t>
            </a:r>
            <a:r>
              <a:rPr lang="ru-RU" sz="1500" dirty="0" err="1" smtClean="0"/>
              <a:t>ръчно</a:t>
            </a:r>
            <a:r>
              <a:rPr lang="ru-RU" sz="1500" dirty="0" smtClean="0"/>
              <a:t> или автоматично.</a:t>
            </a:r>
            <a:r>
              <a:rPr lang="ru-RU" sz="1500" baseline="30000" dirty="0" smtClean="0">
                <a:hlinkClick r:id="rId7"/>
              </a:rPr>
              <a:t>[</a:t>
            </a:r>
            <a:r>
              <a:rPr lang="ru-RU" sz="1500" dirty="0" smtClean="0"/>
              <a:t>подготовка на </a:t>
            </a:r>
            <a:r>
              <a:rPr lang="ru-RU" sz="1500" dirty="0" err="1" smtClean="0"/>
              <a:t>системата</a:t>
            </a:r>
            <a:r>
              <a:rPr lang="ru-RU" sz="1500" dirty="0" smtClean="0"/>
              <a:t>).</a:t>
            </a:r>
            <a:r>
              <a:rPr lang="ru-RU" sz="1500" baseline="30000" dirty="0" smtClean="0">
                <a:hlinkClick r:id="rId7"/>
              </a:rPr>
              <a:t>[11]</a:t>
            </a:r>
            <a:endParaRPr lang="ru-RU" sz="1500" dirty="0" smtClean="0"/>
          </a:p>
          <a:p>
            <a:r>
              <a:rPr lang="ru-RU" sz="1500" dirty="0" err="1" smtClean="0">
                <a:hlinkClick r:id="rId4" tooltip="Microsoft"/>
              </a:rPr>
              <a:t>Microsoft</a:t>
            </a:r>
            <a:r>
              <a:rPr lang="ru-RU" sz="1500" dirty="0" smtClean="0"/>
              <a:t> </a:t>
            </a:r>
            <a:r>
              <a:rPr lang="ru-RU" sz="1500" dirty="0" err="1" smtClean="0"/>
              <a:t>обявили</a:t>
            </a:r>
            <a:r>
              <a:rPr lang="ru-RU" sz="1500" dirty="0" smtClean="0"/>
              <a:t> </a:t>
            </a:r>
            <a:r>
              <a:rPr lang="ru-RU" sz="1500" dirty="0" err="1" smtClean="0"/>
              <a:t>Windows</a:t>
            </a:r>
            <a:r>
              <a:rPr lang="ru-RU" sz="1500" dirty="0" smtClean="0"/>
              <a:t> 2000 за </a:t>
            </a:r>
            <a:r>
              <a:rPr lang="ru-RU" sz="1500" dirty="0" err="1" smtClean="0"/>
              <a:t>най-безопасната</a:t>
            </a:r>
            <a:r>
              <a:rPr lang="ru-RU" sz="1500" dirty="0" smtClean="0"/>
              <a:t> </a:t>
            </a:r>
            <a:r>
              <a:rPr lang="ru-RU" sz="1500" dirty="0" smtClean="0">
                <a:hlinkClick r:id="rId3" tooltip="Операционна система"/>
              </a:rPr>
              <a:t>операционна система</a:t>
            </a:r>
            <a:r>
              <a:rPr lang="ru-RU" sz="1500" baseline="30000" dirty="0" smtClean="0">
                <a:hlinkClick r:id="rId7"/>
              </a:rPr>
              <a:t>[12]</a:t>
            </a:r>
            <a:r>
              <a:rPr lang="ru-RU" sz="1500" dirty="0" smtClean="0"/>
              <a:t>, но </a:t>
            </a:r>
            <a:r>
              <a:rPr lang="ru-RU" sz="1500" dirty="0" err="1" smtClean="0"/>
              <a:t>тя</a:t>
            </a:r>
            <a:r>
              <a:rPr lang="ru-RU" sz="1500" dirty="0" smtClean="0"/>
              <a:t> </a:t>
            </a:r>
            <a:r>
              <a:rPr lang="ru-RU" sz="1500" dirty="0" err="1" smtClean="0"/>
              <a:t>станала</a:t>
            </a:r>
            <a:r>
              <a:rPr lang="ru-RU" sz="1500" dirty="0" smtClean="0"/>
              <a:t> жертва на </a:t>
            </a:r>
            <a:r>
              <a:rPr lang="ru-RU" sz="1500" dirty="0" err="1" smtClean="0"/>
              <a:t>редица</a:t>
            </a:r>
            <a:r>
              <a:rPr lang="ru-RU" sz="1500" dirty="0" smtClean="0"/>
              <a:t> </a:t>
            </a:r>
            <a:r>
              <a:rPr lang="ru-RU" sz="1500" dirty="0" err="1" smtClean="0"/>
              <a:t>опасни</a:t>
            </a:r>
            <a:r>
              <a:rPr lang="ru-RU" sz="1500" dirty="0" smtClean="0"/>
              <a:t> </a:t>
            </a:r>
            <a:r>
              <a:rPr lang="ru-RU" sz="1500" dirty="0" err="1" smtClean="0"/>
              <a:t>вирусни</a:t>
            </a:r>
            <a:r>
              <a:rPr lang="ru-RU" sz="1500" dirty="0" smtClean="0"/>
              <a:t> атаки </a:t>
            </a:r>
            <a:r>
              <a:rPr lang="ru-RU" sz="1500" dirty="0" err="1" smtClean="0"/>
              <a:t>като</a:t>
            </a:r>
            <a:r>
              <a:rPr lang="ru-RU" sz="1500" dirty="0" smtClean="0"/>
              <a:t> </a:t>
            </a:r>
            <a:r>
              <a:rPr lang="ru-RU" sz="1500" dirty="0" err="1" smtClean="0"/>
              <a:t>Code</a:t>
            </a:r>
            <a:r>
              <a:rPr lang="ru-RU" sz="1500" dirty="0" smtClean="0"/>
              <a:t> </a:t>
            </a:r>
            <a:r>
              <a:rPr lang="ru-RU" sz="1500" dirty="0" err="1" smtClean="0"/>
              <a:t>Red</a:t>
            </a:r>
            <a:r>
              <a:rPr lang="ru-RU" sz="1500" dirty="0" smtClean="0"/>
              <a:t> и </a:t>
            </a:r>
            <a:r>
              <a:rPr lang="ru-RU" sz="1500" dirty="0" err="1" smtClean="0"/>
              <a:t>Nimda</a:t>
            </a:r>
            <a:r>
              <a:rPr lang="ru-RU" sz="1500" dirty="0" smtClean="0"/>
              <a:t> </a:t>
            </a:r>
            <a:r>
              <a:rPr lang="ru-RU" sz="1500" baseline="30000" dirty="0" smtClean="0">
                <a:hlinkClick r:id="rId7"/>
              </a:rPr>
              <a:t>[13]</a:t>
            </a:r>
            <a:r>
              <a:rPr lang="ru-RU" sz="1500" dirty="0" smtClean="0"/>
              <a:t>. </a:t>
            </a:r>
            <a:r>
              <a:rPr lang="ru-RU" sz="1500" dirty="0" err="1" smtClean="0"/>
              <a:t>Дори</a:t>
            </a:r>
            <a:r>
              <a:rPr lang="ru-RU" sz="1500" dirty="0" smtClean="0"/>
              <a:t> </a:t>
            </a:r>
            <a:r>
              <a:rPr lang="ru-RU" sz="1500" dirty="0" err="1" smtClean="0"/>
              <a:t>години</a:t>
            </a:r>
            <a:r>
              <a:rPr lang="ru-RU" sz="1500" dirty="0" smtClean="0"/>
              <a:t> след </a:t>
            </a:r>
            <a:r>
              <a:rPr lang="ru-RU" sz="1500" dirty="0" err="1" smtClean="0"/>
              <a:t>като</a:t>
            </a:r>
            <a:r>
              <a:rPr lang="ru-RU" sz="1500" dirty="0" smtClean="0"/>
              <a:t> е произведена, </a:t>
            </a:r>
            <a:r>
              <a:rPr lang="ru-RU" sz="1500" dirty="0" err="1" smtClean="0"/>
              <a:t>тя</a:t>
            </a:r>
            <a:r>
              <a:rPr lang="ru-RU" sz="1500" dirty="0" smtClean="0"/>
              <a:t> </a:t>
            </a:r>
            <a:r>
              <a:rPr lang="ru-RU" sz="1500" dirty="0" err="1" smtClean="0"/>
              <a:t>продължава</a:t>
            </a:r>
            <a:r>
              <a:rPr lang="ru-RU" sz="1500" dirty="0" smtClean="0"/>
              <a:t> да </a:t>
            </a:r>
            <a:r>
              <a:rPr lang="ru-RU" sz="1500" dirty="0" err="1" smtClean="0"/>
              <a:t>получава</a:t>
            </a:r>
            <a:r>
              <a:rPr lang="ru-RU" sz="1500" dirty="0" smtClean="0"/>
              <a:t> добавки за </a:t>
            </a:r>
            <a:r>
              <a:rPr lang="ru-RU" sz="1500" dirty="0" err="1" smtClean="0"/>
              <a:t>подобряване</a:t>
            </a:r>
            <a:r>
              <a:rPr lang="ru-RU" sz="1500" dirty="0" smtClean="0"/>
              <a:t> на </a:t>
            </a:r>
            <a:r>
              <a:rPr lang="ru-RU" sz="1500" dirty="0" err="1" smtClean="0"/>
              <a:t>сигурността</a:t>
            </a:r>
            <a:r>
              <a:rPr lang="ru-RU" sz="1500" dirty="0" smtClean="0"/>
              <a:t> почти </a:t>
            </a:r>
            <a:r>
              <a:rPr lang="ru-RU" sz="1500" dirty="0" err="1" smtClean="0"/>
              <a:t>всеки</a:t>
            </a:r>
            <a:r>
              <a:rPr lang="ru-RU" sz="1500" dirty="0" smtClean="0"/>
              <a:t> </a:t>
            </a:r>
            <a:r>
              <a:rPr lang="ru-RU" sz="1500" dirty="0" err="1" smtClean="0"/>
              <a:t>месец</a:t>
            </a:r>
            <a:r>
              <a:rPr lang="ru-RU" sz="1500" dirty="0" smtClean="0"/>
              <a:t>.</a:t>
            </a:r>
          </a:p>
        </p:txBody>
      </p:sp>
      <p:pic>
        <p:nvPicPr>
          <p:cNvPr id="5" name="Windows_Me_Login-notification_sound-148303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1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428728" y="357166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Windows XP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357158" y="1000108"/>
            <a:ext cx="742955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 smtClean="0"/>
              <a:t>Windows</a:t>
            </a:r>
            <a:r>
              <a:rPr lang="ru-RU" sz="1100" b="1" dirty="0" smtClean="0"/>
              <a:t> XP</a:t>
            </a:r>
            <a:r>
              <a:rPr lang="ru-RU" sz="1100" dirty="0" smtClean="0"/>
              <a:t> е семейство 32- и 64-битови </a:t>
            </a:r>
            <a:r>
              <a:rPr lang="ru-RU" sz="1100" dirty="0" err="1" smtClean="0"/>
              <a:t>операционни</a:t>
            </a:r>
            <a:r>
              <a:rPr lang="ru-RU" sz="1100" dirty="0" smtClean="0"/>
              <a:t> </a:t>
            </a:r>
            <a:r>
              <a:rPr lang="ru-RU" sz="1100" dirty="0" err="1" smtClean="0"/>
              <a:t>системи</a:t>
            </a:r>
            <a:r>
              <a:rPr lang="ru-RU" sz="1100" dirty="0" smtClean="0"/>
              <a:t> за </a:t>
            </a:r>
            <a:r>
              <a:rPr lang="ru-RU" sz="1100" dirty="0" err="1" smtClean="0">
                <a:hlinkClick r:id="rId3" tooltip="Персонален компютър"/>
              </a:rPr>
              <a:t>персонални</a:t>
            </a:r>
            <a:r>
              <a:rPr lang="ru-RU" sz="1100" dirty="0" smtClean="0">
                <a:hlinkClick r:id="rId3" tooltip="Персонален компютър"/>
              </a:rPr>
              <a:t> </a:t>
            </a:r>
            <a:r>
              <a:rPr lang="ru-RU" sz="1100" dirty="0" err="1" smtClean="0">
                <a:hlinkClick r:id="rId3" tooltip="Персонален компютър"/>
              </a:rPr>
              <a:t>компютри</a:t>
            </a:r>
            <a:r>
              <a:rPr lang="ru-RU" sz="1100" dirty="0" smtClean="0"/>
              <a:t>, </a:t>
            </a:r>
            <a:r>
              <a:rPr lang="ru-RU" sz="1100" dirty="0" err="1" smtClean="0"/>
              <a:t>разработени</a:t>
            </a:r>
            <a:r>
              <a:rPr lang="ru-RU" sz="1100" dirty="0" smtClean="0"/>
              <a:t> от </a:t>
            </a:r>
            <a:r>
              <a:rPr lang="ru-RU" sz="1100" dirty="0" err="1" smtClean="0"/>
              <a:t>компанията</a:t>
            </a:r>
            <a:r>
              <a:rPr lang="ru-RU" sz="1100" dirty="0" smtClean="0"/>
              <a:t> </a:t>
            </a:r>
            <a:r>
              <a:rPr lang="ru-RU" sz="1100" dirty="0" err="1" smtClean="0">
                <a:hlinkClick r:id="rId4" tooltip="Microsoft"/>
              </a:rPr>
              <a:t>Microsoft</a:t>
            </a:r>
            <a:r>
              <a:rPr lang="ru-RU" sz="1100" dirty="0" smtClean="0"/>
              <a:t>. </a:t>
            </a:r>
            <a:r>
              <a:rPr lang="ru-RU" sz="1100" dirty="0" err="1" smtClean="0"/>
              <a:t>Windows</a:t>
            </a:r>
            <a:r>
              <a:rPr lang="ru-RU" sz="1100" dirty="0" smtClean="0"/>
              <a:t> XP е </a:t>
            </a:r>
            <a:r>
              <a:rPr lang="ru-RU" sz="1100" dirty="0" err="1" smtClean="0"/>
              <a:t>издадена</a:t>
            </a:r>
            <a:r>
              <a:rPr lang="ru-RU" sz="1100" dirty="0" smtClean="0"/>
              <a:t> </a:t>
            </a:r>
            <a:r>
              <a:rPr lang="ru-RU" sz="1100" dirty="0" err="1" smtClean="0"/>
              <a:t>официално</a:t>
            </a:r>
            <a:r>
              <a:rPr lang="ru-RU" sz="1100" dirty="0" smtClean="0"/>
              <a:t> на </a:t>
            </a:r>
            <a:r>
              <a:rPr lang="ru-RU" sz="1100" dirty="0" smtClean="0">
                <a:hlinkClick r:id="rId5" tooltip="25 октомври"/>
              </a:rPr>
              <a:t>25 </a:t>
            </a:r>
            <a:r>
              <a:rPr lang="ru-RU" sz="1100" dirty="0" err="1" smtClean="0">
                <a:hlinkClick r:id="rId5" tooltip="25 октомври"/>
              </a:rPr>
              <a:t>октомври</a:t>
            </a:r>
            <a:r>
              <a:rPr lang="ru-RU" sz="1100" dirty="0" smtClean="0"/>
              <a:t> </a:t>
            </a:r>
            <a:r>
              <a:rPr lang="ru-RU" sz="1100" dirty="0" smtClean="0">
                <a:hlinkClick r:id="rId6" tooltip="2001"/>
              </a:rPr>
              <a:t>2001</a:t>
            </a:r>
            <a:r>
              <a:rPr lang="ru-RU" sz="1100" dirty="0" smtClean="0"/>
              <a:t> г. </a:t>
            </a:r>
            <a:r>
              <a:rPr lang="ru-RU" sz="1100" dirty="0" err="1" smtClean="0"/>
              <a:t>Двете</a:t>
            </a:r>
            <a:r>
              <a:rPr lang="ru-RU" sz="1100" dirty="0" smtClean="0"/>
              <a:t> </a:t>
            </a:r>
            <a:r>
              <a:rPr lang="ru-RU" sz="1100" dirty="0" err="1" smtClean="0"/>
              <a:t>букви</a:t>
            </a:r>
            <a:r>
              <a:rPr lang="ru-RU" sz="1100" dirty="0" smtClean="0"/>
              <a:t> „XP“ </a:t>
            </a:r>
            <a:r>
              <a:rPr lang="ru-RU" sz="1100" dirty="0" err="1" smtClean="0"/>
              <a:t>произхождат</a:t>
            </a:r>
            <a:r>
              <a:rPr lang="ru-RU" sz="1100" dirty="0" smtClean="0"/>
              <a:t> от </a:t>
            </a:r>
            <a:r>
              <a:rPr lang="ru-RU" sz="1100" dirty="0" err="1" smtClean="0"/>
              <a:t>думата</a:t>
            </a:r>
            <a:r>
              <a:rPr lang="ru-RU" sz="1100" dirty="0" smtClean="0"/>
              <a:t> </a:t>
            </a:r>
            <a:r>
              <a:rPr lang="ru-RU" sz="1100" i="1" dirty="0" err="1" smtClean="0"/>
              <a:t>eXPerience</a:t>
            </a:r>
            <a:r>
              <a:rPr lang="ru-RU" sz="1100" dirty="0" smtClean="0"/>
              <a:t> (на </a:t>
            </a:r>
            <a:r>
              <a:rPr lang="ru-RU" sz="1100" dirty="0" err="1" smtClean="0"/>
              <a:t>български</a:t>
            </a:r>
            <a:r>
              <a:rPr lang="ru-RU" sz="1100" dirty="0" smtClean="0"/>
              <a:t> - </a:t>
            </a:r>
            <a:r>
              <a:rPr lang="ru-RU" sz="1100" i="1" dirty="0" smtClean="0"/>
              <a:t>опит, </a:t>
            </a:r>
            <a:r>
              <a:rPr lang="ru-RU" sz="1100" i="1" dirty="0" err="1" smtClean="0"/>
              <a:t>опитност</a:t>
            </a:r>
            <a:r>
              <a:rPr lang="ru-RU" sz="1100" dirty="0" smtClean="0"/>
              <a:t>) </a:t>
            </a:r>
            <a:r>
              <a:rPr lang="ru-RU" sz="1100" baseline="30000" dirty="0" smtClean="0">
                <a:hlinkClick r:id="rId7"/>
              </a:rPr>
              <a:t>[1]</a:t>
            </a:r>
            <a:r>
              <a:rPr lang="ru-RU" sz="1100" dirty="0" smtClean="0"/>
              <a:t>. </a:t>
            </a:r>
            <a:r>
              <a:rPr lang="ru-RU" sz="1100" dirty="0" err="1" smtClean="0"/>
              <a:t>Windows</a:t>
            </a:r>
            <a:r>
              <a:rPr lang="ru-RU" sz="1100" dirty="0" smtClean="0"/>
              <a:t> XP е наследник на </a:t>
            </a:r>
            <a:r>
              <a:rPr lang="ru-RU" sz="1100" dirty="0" err="1" smtClean="0">
                <a:hlinkClick r:id="rId8" tooltip="Windows 2000 Professional (страницата не съществува)"/>
              </a:rPr>
              <a:t>Windows</a:t>
            </a:r>
            <a:r>
              <a:rPr lang="ru-RU" sz="1100" dirty="0" smtClean="0">
                <a:hlinkClick r:id="rId8" tooltip="Windows 2000 Professional (страницата не съществува)"/>
              </a:rPr>
              <a:t> 2000 </a:t>
            </a:r>
            <a:r>
              <a:rPr lang="ru-RU" sz="1100" dirty="0" err="1" smtClean="0">
                <a:hlinkClick r:id="rId8" tooltip="Windows 2000 Professional (страницата не съществува)"/>
              </a:rPr>
              <a:t>Professional</a:t>
            </a:r>
            <a:r>
              <a:rPr lang="ru-RU" sz="1100" dirty="0" smtClean="0"/>
              <a:t> и </a:t>
            </a:r>
            <a:r>
              <a:rPr lang="ru-RU" sz="1100" dirty="0" err="1" smtClean="0">
                <a:hlinkClick r:id="rId9" tooltip="Windows Me"/>
              </a:rPr>
              <a:t>Windows</a:t>
            </a:r>
            <a:r>
              <a:rPr lang="ru-RU" sz="1100" dirty="0" smtClean="0">
                <a:hlinkClick r:id="rId9" tooltip="Windows Me"/>
              </a:rPr>
              <a:t> </a:t>
            </a:r>
            <a:r>
              <a:rPr lang="ru-RU" sz="1100" dirty="0" err="1" smtClean="0">
                <a:hlinkClick r:id="rId9" tooltip="Windows Me"/>
              </a:rPr>
              <a:t>Me</a:t>
            </a:r>
            <a:r>
              <a:rPr lang="ru-RU" sz="1100" dirty="0" smtClean="0"/>
              <a:t>, </a:t>
            </a:r>
            <a:r>
              <a:rPr lang="ru-RU" sz="1100" dirty="0" err="1" smtClean="0"/>
              <a:t>и</a:t>
            </a:r>
            <a:r>
              <a:rPr lang="ru-RU" sz="1100" dirty="0" smtClean="0"/>
              <a:t> е </a:t>
            </a:r>
            <a:r>
              <a:rPr lang="ru-RU" sz="1100" dirty="0" err="1" smtClean="0"/>
              <a:t>първата</a:t>
            </a:r>
            <a:r>
              <a:rPr lang="ru-RU" sz="1100" dirty="0" smtClean="0"/>
              <a:t> операционна система на </a:t>
            </a:r>
            <a:r>
              <a:rPr lang="ru-RU" sz="1100" dirty="0" err="1" smtClean="0"/>
              <a:t>Microsoft</a:t>
            </a:r>
            <a:r>
              <a:rPr lang="ru-RU" sz="1100" dirty="0" smtClean="0"/>
              <a:t>, предназначена за </a:t>
            </a:r>
            <a:r>
              <a:rPr lang="ru-RU" sz="1100" dirty="0" err="1" smtClean="0"/>
              <a:t>крайни</a:t>
            </a:r>
            <a:r>
              <a:rPr lang="ru-RU" sz="1100" dirty="0" smtClean="0"/>
              <a:t> потребители, </a:t>
            </a:r>
            <a:r>
              <a:rPr lang="ru-RU" sz="1100" dirty="0" err="1" smtClean="0"/>
              <a:t>която</a:t>
            </a:r>
            <a:r>
              <a:rPr lang="ru-RU" sz="1100" dirty="0" smtClean="0"/>
              <a:t> </a:t>
            </a:r>
            <a:r>
              <a:rPr lang="ru-RU" sz="1100" dirty="0" err="1" smtClean="0"/>
              <a:t>използва</a:t>
            </a:r>
            <a:r>
              <a:rPr lang="ru-RU" sz="1100" dirty="0" smtClean="0"/>
              <a:t> </a:t>
            </a:r>
            <a:r>
              <a:rPr lang="ru-RU" sz="1100" dirty="0" err="1" smtClean="0"/>
              <a:t>ядрото</a:t>
            </a:r>
            <a:r>
              <a:rPr lang="ru-RU" sz="1100" dirty="0" smtClean="0"/>
              <a:t> на </a:t>
            </a:r>
            <a:r>
              <a:rPr lang="ru-RU" sz="1100" dirty="0" err="1" smtClean="0">
                <a:hlinkClick r:id="rId10" tooltip="Windows NT"/>
              </a:rPr>
              <a:t>Windows</a:t>
            </a:r>
            <a:r>
              <a:rPr lang="ru-RU" sz="1100" dirty="0" smtClean="0">
                <a:hlinkClick r:id="rId10" tooltip="Windows NT"/>
              </a:rPr>
              <a:t> NT</a:t>
            </a:r>
            <a:r>
              <a:rPr lang="ru-RU" sz="1100" dirty="0" smtClean="0"/>
              <a:t> (версия 5.1). </a:t>
            </a:r>
            <a:r>
              <a:rPr lang="ru-RU" sz="1100" dirty="0" err="1" smtClean="0"/>
              <a:t>Първоначално</a:t>
            </a:r>
            <a:r>
              <a:rPr lang="ru-RU" sz="1100" dirty="0" smtClean="0"/>
              <a:t> </a:t>
            </a:r>
            <a:r>
              <a:rPr lang="ru-RU" sz="1100" dirty="0" err="1" smtClean="0"/>
              <a:t>Microsoft</a:t>
            </a:r>
            <a:r>
              <a:rPr lang="ru-RU" sz="1100" dirty="0" smtClean="0"/>
              <a:t> </a:t>
            </a:r>
            <a:r>
              <a:rPr lang="ru-RU" sz="1100" dirty="0" err="1" smtClean="0"/>
              <a:t>публикуват</a:t>
            </a:r>
            <a:r>
              <a:rPr lang="ru-RU" sz="1100" dirty="0" smtClean="0"/>
              <a:t> две версии: </a:t>
            </a:r>
            <a:r>
              <a:rPr lang="ru-RU" sz="1100" b="1" dirty="0" err="1" smtClean="0"/>
              <a:t>Home</a:t>
            </a:r>
            <a:r>
              <a:rPr lang="ru-RU" sz="1100" dirty="0" smtClean="0"/>
              <a:t> (</a:t>
            </a:r>
            <a:r>
              <a:rPr lang="ru-RU" sz="1100" dirty="0" err="1" smtClean="0"/>
              <a:t>домашна</a:t>
            </a:r>
            <a:r>
              <a:rPr lang="ru-RU" sz="1100" dirty="0" smtClean="0"/>
              <a:t>) и </a:t>
            </a:r>
            <a:r>
              <a:rPr lang="ru-RU" sz="1100" b="1" dirty="0" err="1" smtClean="0"/>
              <a:t>Professional</a:t>
            </a:r>
            <a:r>
              <a:rPr lang="ru-RU" sz="1100" dirty="0" smtClean="0"/>
              <a:t> (</a:t>
            </a:r>
            <a:r>
              <a:rPr lang="ru-RU" sz="1100" dirty="0" err="1" smtClean="0"/>
              <a:t>професионална</a:t>
            </a:r>
            <a:r>
              <a:rPr lang="ru-RU" sz="1100" dirty="0" smtClean="0"/>
              <a:t>). </a:t>
            </a:r>
            <a:r>
              <a:rPr lang="ru-RU" sz="1100" dirty="0" err="1" smtClean="0"/>
              <a:t>Home</a:t>
            </a:r>
            <a:r>
              <a:rPr lang="ru-RU" sz="1100" dirty="0" smtClean="0"/>
              <a:t> е предназначен за </a:t>
            </a:r>
            <a:r>
              <a:rPr lang="ru-RU" sz="1100" dirty="0" err="1" smtClean="0"/>
              <a:t>употреба</a:t>
            </a:r>
            <a:r>
              <a:rPr lang="ru-RU" sz="1100" dirty="0" smtClean="0"/>
              <a:t> в </a:t>
            </a:r>
            <a:r>
              <a:rPr lang="ru-RU" sz="1100" dirty="0" err="1" smtClean="0"/>
              <a:t>домашни</a:t>
            </a:r>
            <a:r>
              <a:rPr lang="ru-RU" sz="1100" dirty="0" smtClean="0"/>
              <a:t> условия, </a:t>
            </a:r>
            <a:r>
              <a:rPr lang="ru-RU" sz="1100" dirty="0" err="1" smtClean="0"/>
              <a:t>докато</a:t>
            </a:r>
            <a:r>
              <a:rPr lang="ru-RU" sz="1100" dirty="0" smtClean="0"/>
              <a:t> </a:t>
            </a:r>
            <a:r>
              <a:rPr lang="ru-RU" sz="1100" dirty="0" err="1" smtClean="0"/>
              <a:t>Professional</a:t>
            </a:r>
            <a:r>
              <a:rPr lang="ru-RU" sz="1100" dirty="0" smtClean="0"/>
              <a:t> </a:t>
            </a:r>
            <a:r>
              <a:rPr lang="ru-RU" sz="1100" dirty="0" err="1" smtClean="0"/>
              <a:t>има</a:t>
            </a:r>
            <a:r>
              <a:rPr lang="ru-RU" sz="1100" dirty="0" smtClean="0"/>
              <a:t> </a:t>
            </a:r>
            <a:r>
              <a:rPr lang="ru-RU" sz="1100" dirty="0" err="1" smtClean="0"/>
              <a:t>допълнителни</a:t>
            </a:r>
            <a:r>
              <a:rPr lang="ru-RU" sz="1100" dirty="0" smtClean="0"/>
              <a:t> </a:t>
            </a:r>
            <a:r>
              <a:rPr lang="ru-RU" sz="1100" dirty="0" err="1" smtClean="0"/>
              <a:t>възможности</a:t>
            </a:r>
            <a:r>
              <a:rPr lang="ru-RU" sz="1100" dirty="0" smtClean="0"/>
              <a:t>, </a:t>
            </a:r>
            <a:r>
              <a:rPr lang="ru-RU" sz="1100" dirty="0" err="1" smtClean="0"/>
              <a:t>разработени</a:t>
            </a:r>
            <a:r>
              <a:rPr lang="ru-RU" sz="1100" dirty="0" smtClean="0"/>
              <a:t> за работа в бизнеса, </a:t>
            </a:r>
            <a:r>
              <a:rPr lang="ru-RU" sz="1100" dirty="0" err="1" smtClean="0"/>
              <a:t>като</a:t>
            </a:r>
            <a:r>
              <a:rPr lang="ru-RU" sz="1100" dirty="0" smtClean="0"/>
              <a:t> идентификация в мрежа и </a:t>
            </a:r>
            <a:r>
              <a:rPr lang="ru-RU" sz="1100" dirty="0" err="1" smtClean="0"/>
              <a:t>поддръжка</a:t>
            </a:r>
            <a:r>
              <a:rPr lang="ru-RU" sz="1100" dirty="0" smtClean="0"/>
              <a:t> на два </a:t>
            </a:r>
            <a:r>
              <a:rPr lang="ru-RU" sz="1100" dirty="0" err="1" smtClean="0"/>
              <a:t>процесора</a:t>
            </a:r>
            <a:r>
              <a:rPr lang="ru-RU" sz="1100" dirty="0" smtClean="0"/>
              <a:t>.</a:t>
            </a:r>
          </a:p>
          <a:p>
            <a:r>
              <a:rPr lang="ru-RU" sz="1100" dirty="0" smtClean="0"/>
              <a:t>По </a:t>
            </a:r>
            <a:r>
              <a:rPr lang="ru-RU" sz="1100" dirty="0" err="1" smtClean="0"/>
              <a:t>време</a:t>
            </a:r>
            <a:r>
              <a:rPr lang="ru-RU" sz="1100" dirty="0" smtClean="0"/>
              <a:t> на </a:t>
            </a:r>
            <a:r>
              <a:rPr lang="ru-RU" sz="1100" dirty="0" err="1" smtClean="0"/>
              <a:t>разработването</a:t>
            </a:r>
            <a:r>
              <a:rPr lang="ru-RU" sz="1100" dirty="0" smtClean="0"/>
              <a:t> си </a:t>
            </a:r>
            <a:r>
              <a:rPr lang="ru-RU" sz="1100" dirty="0" err="1" smtClean="0"/>
              <a:t>Windows</a:t>
            </a:r>
            <a:r>
              <a:rPr lang="ru-RU" sz="1100" dirty="0" smtClean="0"/>
              <a:t> XP е с </a:t>
            </a:r>
            <a:r>
              <a:rPr lang="ru-RU" sz="1100" dirty="0" err="1" smtClean="0"/>
              <a:t>кодово</a:t>
            </a:r>
            <a:r>
              <a:rPr lang="ru-RU" sz="1100" dirty="0" smtClean="0"/>
              <a:t> </a:t>
            </a:r>
            <a:r>
              <a:rPr lang="ru-RU" sz="1100" dirty="0" err="1" smtClean="0"/>
              <a:t>име</a:t>
            </a:r>
            <a:r>
              <a:rPr lang="ru-RU" sz="1100" dirty="0" smtClean="0"/>
              <a:t> </a:t>
            </a:r>
            <a:r>
              <a:rPr lang="ru-RU" sz="1100" i="1" dirty="0" err="1" smtClean="0"/>
              <a:t>Whistler</a:t>
            </a:r>
            <a:r>
              <a:rPr lang="ru-RU" sz="1100" dirty="0" smtClean="0"/>
              <a:t>, </a:t>
            </a:r>
            <a:r>
              <a:rPr lang="ru-RU" sz="1100" dirty="0" err="1" smtClean="0"/>
              <a:t>което</a:t>
            </a:r>
            <a:r>
              <a:rPr lang="ru-RU" sz="1100" dirty="0" smtClean="0"/>
              <a:t> е </a:t>
            </a:r>
            <a:r>
              <a:rPr lang="ru-RU" sz="1100" dirty="0" err="1" smtClean="0"/>
              <a:t>името</a:t>
            </a:r>
            <a:r>
              <a:rPr lang="ru-RU" sz="1100" dirty="0" smtClean="0"/>
              <a:t> на </a:t>
            </a:r>
            <a:r>
              <a:rPr lang="ru-RU" sz="1100" dirty="0" err="1" smtClean="0"/>
              <a:t>курортния</a:t>
            </a:r>
            <a:r>
              <a:rPr lang="ru-RU" sz="1100" dirty="0" smtClean="0"/>
              <a:t> град </a:t>
            </a:r>
            <a:r>
              <a:rPr lang="ru-RU" sz="1100" dirty="0" err="1" smtClean="0">
                <a:hlinkClick r:id="rId11" tooltip="Уислър"/>
              </a:rPr>
              <a:t>Уислър</a:t>
            </a:r>
            <a:r>
              <a:rPr lang="ru-RU" sz="1100" dirty="0" smtClean="0"/>
              <a:t> (</a:t>
            </a:r>
            <a:r>
              <a:rPr lang="ru-RU" sz="1100" dirty="0" err="1" smtClean="0"/>
              <a:t>Whistler</a:t>
            </a:r>
            <a:r>
              <a:rPr lang="ru-RU" sz="1100" dirty="0" smtClean="0"/>
              <a:t>) в </a:t>
            </a:r>
            <a:r>
              <a:rPr lang="ru-RU" sz="1100" dirty="0" err="1" smtClean="0">
                <a:hlinkClick r:id="rId12" tooltip="Британска Колумбия"/>
              </a:rPr>
              <a:t>Британска</a:t>
            </a:r>
            <a:r>
              <a:rPr lang="ru-RU" sz="1100" dirty="0" smtClean="0">
                <a:hlinkClick r:id="rId12" tooltip="Британска Колумбия"/>
              </a:rPr>
              <a:t> Колумбия</a:t>
            </a:r>
            <a:r>
              <a:rPr lang="ru-RU" sz="1100" dirty="0" smtClean="0"/>
              <a:t>, </a:t>
            </a:r>
            <a:r>
              <a:rPr lang="ru-RU" sz="1100" dirty="0" err="1" smtClean="0"/>
              <a:t>където</a:t>
            </a:r>
            <a:r>
              <a:rPr lang="ru-RU" sz="1100" dirty="0" smtClean="0"/>
              <a:t> </a:t>
            </a:r>
            <a:r>
              <a:rPr lang="ru-RU" sz="1100" dirty="0" err="1" smtClean="0"/>
              <a:t>служителите</a:t>
            </a:r>
            <a:r>
              <a:rPr lang="ru-RU" sz="1100" dirty="0" smtClean="0"/>
              <a:t> на </a:t>
            </a:r>
            <a:r>
              <a:rPr lang="ru-RU" sz="1100" dirty="0" err="1" smtClean="0"/>
              <a:t>Microsoft</a:t>
            </a:r>
            <a:r>
              <a:rPr lang="ru-RU" sz="1100" dirty="0" smtClean="0"/>
              <a:t> </a:t>
            </a:r>
            <a:r>
              <a:rPr lang="ru-RU" sz="1100" dirty="0" err="1" smtClean="0"/>
              <a:t>обичат</a:t>
            </a:r>
            <a:r>
              <a:rPr lang="ru-RU" sz="1100" dirty="0" smtClean="0"/>
              <a:t> да </a:t>
            </a:r>
            <a:r>
              <a:rPr lang="ru-RU" sz="1100" dirty="0" err="1" smtClean="0"/>
              <a:t>почиват</a:t>
            </a:r>
            <a:r>
              <a:rPr lang="ru-RU" sz="1100" dirty="0" smtClean="0"/>
              <a:t> и карат </a:t>
            </a:r>
            <a:r>
              <a:rPr lang="ru-RU" sz="1100" dirty="0" err="1" smtClean="0"/>
              <a:t>ски</a:t>
            </a:r>
            <a:r>
              <a:rPr lang="ru-RU" sz="1100" dirty="0" smtClean="0"/>
              <a:t>.</a:t>
            </a:r>
          </a:p>
          <a:p>
            <a:r>
              <a:rPr lang="ru-RU" sz="1100" dirty="0" err="1" smtClean="0"/>
              <a:t>Официално</a:t>
            </a:r>
            <a:r>
              <a:rPr lang="ru-RU" sz="1100" dirty="0" smtClean="0"/>
              <a:t> </a:t>
            </a:r>
            <a:r>
              <a:rPr lang="ru-RU" sz="1100" dirty="0" err="1" smtClean="0"/>
              <a:t>Microsoft</a:t>
            </a:r>
            <a:r>
              <a:rPr lang="ru-RU" sz="1100" dirty="0" smtClean="0"/>
              <a:t> </a:t>
            </a:r>
            <a:r>
              <a:rPr lang="ru-RU" sz="1100" dirty="0" err="1" smtClean="0"/>
              <a:t>спира</a:t>
            </a:r>
            <a:r>
              <a:rPr lang="ru-RU" sz="1100" dirty="0" smtClean="0"/>
              <a:t> </a:t>
            </a:r>
            <a:r>
              <a:rPr lang="ru-RU" sz="1100" dirty="0" err="1" smtClean="0"/>
              <a:t>продажбите</a:t>
            </a:r>
            <a:r>
              <a:rPr lang="ru-RU" sz="1100" dirty="0" smtClean="0"/>
              <a:t> на </a:t>
            </a:r>
            <a:r>
              <a:rPr lang="ru-RU" sz="1100" dirty="0" err="1" smtClean="0"/>
              <a:t>Windows</a:t>
            </a:r>
            <a:r>
              <a:rPr lang="ru-RU" sz="1100" dirty="0" smtClean="0"/>
              <a:t> XP на 30 </a:t>
            </a:r>
            <a:r>
              <a:rPr lang="ru-RU" sz="1100" dirty="0" err="1" smtClean="0"/>
              <a:t>юни</a:t>
            </a:r>
            <a:r>
              <a:rPr lang="ru-RU" sz="1100" dirty="0" smtClean="0"/>
              <a:t> 2008 г., </a:t>
            </a:r>
            <a:r>
              <a:rPr lang="ru-RU" sz="1100" dirty="0" err="1" smtClean="0"/>
              <a:t>въпреки</a:t>
            </a:r>
            <a:r>
              <a:rPr lang="ru-RU" sz="1100" dirty="0" smtClean="0"/>
              <a:t> </a:t>
            </a:r>
            <a:r>
              <a:rPr lang="ru-RU" sz="1100" dirty="0" err="1" smtClean="0"/>
              <a:t>че</a:t>
            </a:r>
            <a:r>
              <a:rPr lang="ru-RU" sz="1100" dirty="0" smtClean="0"/>
              <a:t> OEM-версии </a:t>
            </a:r>
            <a:r>
              <a:rPr lang="ru-RU" sz="1100" dirty="0" err="1" smtClean="0"/>
              <a:t>можеха</a:t>
            </a:r>
            <a:r>
              <a:rPr lang="ru-RU" sz="1100" dirty="0" smtClean="0"/>
              <a:t> да се </a:t>
            </a:r>
            <a:r>
              <a:rPr lang="ru-RU" sz="1100" dirty="0" err="1" smtClean="0"/>
              <a:t>закупуват</a:t>
            </a:r>
            <a:r>
              <a:rPr lang="ru-RU" sz="1100" dirty="0" smtClean="0"/>
              <a:t> до 31 </a:t>
            </a:r>
            <a:r>
              <a:rPr lang="ru-RU" sz="1100" dirty="0" err="1" smtClean="0"/>
              <a:t>януари</a:t>
            </a:r>
            <a:r>
              <a:rPr lang="ru-RU" sz="1100" dirty="0" smtClean="0"/>
              <a:t> 2009 г. от </a:t>
            </a:r>
            <a:r>
              <a:rPr lang="ru-RU" sz="1100" dirty="0" err="1" smtClean="0"/>
              <a:t>фирмите</a:t>
            </a:r>
            <a:r>
              <a:rPr lang="ru-RU" sz="1100" dirty="0" smtClean="0"/>
              <a:t>, </a:t>
            </a:r>
            <a:r>
              <a:rPr lang="ru-RU" sz="1100" dirty="0" err="1" smtClean="0"/>
              <a:t>познати</a:t>
            </a:r>
            <a:r>
              <a:rPr lang="ru-RU" sz="1100" dirty="0" smtClean="0"/>
              <a:t> </a:t>
            </a:r>
            <a:r>
              <a:rPr lang="ru-RU" sz="1100" dirty="0" err="1" smtClean="0"/>
              <a:t>като</a:t>
            </a:r>
            <a:r>
              <a:rPr lang="ru-RU" sz="1100" dirty="0" smtClean="0"/>
              <a:t> "</a:t>
            </a:r>
            <a:r>
              <a:rPr lang="ru-RU" sz="1100" dirty="0" err="1" smtClean="0"/>
              <a:t>системни</a:t>
            </a:r>
            <a:r>
              <a:rPr lang="ru-RU" sz="1100" dirty="0" smtClean="0"/>
              <a:t> </a:t>
            </a:r>
            <a:r>
              <a:rPr lang="ru-RU" sz="1100" dirty="0" err="1" smtClean="0"/>
              <a:t>интегратори</a:t>
            </a:r>
            <a:r>
              <a:rPr lang="ru-RU" sz="1100" dirty="0" smtClean="0"/>
              <a:t>" или </a:t>
            </a:r>
            <a:r>
              <a:rPr lang="ru-RU" sz="1100" dirty="0" err="1" smtClean="0"/>
              <a:t>като</a:t>
            </a:r>
            <a:r>
              <a:rPr lang="ru-RU" sz="1100" dirty="0" smtClean="0"/>
              <a:t> </a:t>
            </a:r>
            <a:r>
              <a:rPr lang="ru-RU" sz="1100" dirty="0" err="1" smtClean="0"/>
              <a:t>даунгрейд</a:t>
            </a:r>
            <a:r>
              <a:rPr lang="ru-RU" sz="1100" dirty="0" smtClean="0"/>
              <a:t> от </a:t>
            </a:r>
            <a:r>
              <a:rPr lang="ru-RU" sz="1100" dirty="0" err="1" smtClean="0">
                <a:hlinkClick r:id="rId13" tooltip="Windows Vista Business"/>
              </a:rPr>
              <a:t>Windows</a:t>
            </a:r>
            <a:r>
              <a:rPr lang="ru-RU" sz="1100" dirty="0" smtClean="0">
                <a:hlinkClick r:id="rId13" tooltip="Windows Vista Business"/>
              </a:rPr>
              <a:t> </a:t>
            </a:r>
            <a:r>
              <a:rPr lang="ru-RU" sz="1100" dirty="0" err="1" smtClean="0">
                <a:hlinkClick r:id="rId13" tooltip="Windows Vista Business"/>
              </a:rPr>
              <a:t>Vista</a:t>
            </a:r>
            <a:r>
              <a:rPr lang="ru-RU" sz="1100" dirty="0" smtClean="0">
                <a:hlinkClick r:id="rId13" tooltip="Windows Vista Business"/>
              </a:rPr>
              <a:t> </a:t>
            </a:r>
            <a:r>
              <a:rPr lang="ru-RU" sz="1100" dirty="0" err="1" smtClean="0">
                <a:hlinkClick r:id="rId13" tooltip="Windows Vista Business"/>
              </a:rPr>
              <a:t>Business</a:t>
            </a:r>
            <a:r>
              <a:rPr lang="ru-RU" sz="1100" dirty="0" smtClean="0"/>
              <a:t> и </a:t>
            </a:r>
            <a:r>
              <a:rPr lang="ru-RU" sz="1100" dirty="0" err="1" smtClean="0">
                <a:hlinkClick r:id="rId14" tooltip="Windows Vista Ultimate"/>
              </a:rPr>
              <a:t>Windows</a:t>
            </a:r>
            <a:r>
              <a:rPr lang="ru-RU" sz="1100" dirty="0" smtClean="0">
                <a:hlinkClick r:id="rId14" tooltip="Windows Vista Ultimate"/>
              </a:rPr>
              <a:t> </a:t>
            </a:r>
            <a:r>
              <a:rPr lang="ru-RU" sz="1100" dirty="0" err="1" smtClean="0">
                <a:hlinkClick r:id="rId14" tooltip="Windows Vista Ultimate"/>
              </a:rPr>
              <a:t>Vista</a:t>
            </a:r>
            <a:r>
              <a:rPr lang="ru-RU" sz="1100" dirty="0" smtClean="0">
                <a:hlinkClick r:id="rId14" tooltip="Windows Vista Ultimate"/>
              </a:rPr>
              <a:t> </a:t>
            </a:r>
            <a:r>
              <a:rPr lang="ru-RU" sz="1100" dirty="0" err="1" smtClean="0">
                <a:hlinkClick r:id="rId14" tooltip="Windows Vista Ultimate"/>
              </a:rPr>
              <a:t>Ultimate</a:t>
            </a:r>
            <a:r>
              <a:rPr lang="ru-RU" sz="1100" dirty="0" smtClean="0"/>
              <a:t>. </a:t>
            </a:r>
            <a:r>
              <a:rPr lang="ru-RU" sz="1100" dirty="0" err="1" smtClean="0"/>
              <a:t>Microsoft</a:t>
            </a:r>
            <a:r>
              <a:rPr lang="ru-RU" sz="1100" dirty="0" smtClean="0"/>
              <a:t> </a:t>
            </a:r>
            <a:r>
              <a:rPr lang="ru-RU" sz="1100" dirty="0" err="1" smtClean="0"/>
              <a:t>ще</a:t>
            </a:r>
            <a:r>
              <a:rPr lang="ru-RU" sz="1100" dirty="0" smtClean="0"/>
              <a:t> </a:t>
            </a:r>
            <a:r>
              <a:rPr lang="ru-RU" sz="1100" dirty="0" err="1" smtClean="0"/>
              <a:t>продължи</a:t>
            </a:r>
            <a:r>
              <a:rPr lang="ru-RU" sz="1100" dirty="0" smtClean="0"/>
              <a:t> да </a:t>
            </a:r>
            <a:r>
              <a:rPr lang="ru-RU" sz="1100" dirty="0" err="1" smtClean="0"/>
              <a:t>предоставя</a:t>
            </a:r>
            <a:r>
              <a:rPr lang="ru-RU" sz="1100" dirty="0" smtClean="0"/>
              <a:t> </a:t>
            </a:r>
            <a:r>
              <a:rPr lang="ru-RU" sz="1100" dirty="0" err="1" smtClean="0"/>
              <a:t>техническа</a:t>
            </a:r>
            <a:r>
              <a:rPr lang="ru-RU" sz="1100" dirty="0" smtClean="0"/>
              <a:t> </a:t>
            </a:r>
            <a:r>
              <a:rPr lang="ru-RU" sz="1100" dirty="0" err="1" smtClean="0"/>
              <a:t>поддръжка</a:t>
            </a:r>
            <a:r>
              <a:rPr lang="ru-RU" sz="1100" dirty="0" smtClean="0"/>
              <a:t> на </a:t>
            </a:r>
            <a:r>
              <a:rPr lang="ru-RU" sz="1100" dirty="0" err="1" smtClean="0"/>
              <a:t>операционната</a:t>
            </a:r>
            <a:r>
              <a:rPr lang="ru-RU" sz="1100" dirty="0" smtClean="0"/>
              <a:t> система до 8 </a:t>
            </a:r>
            <a:r>
              <a:rPr lang="ru-RU" sz="1100" dirty="0" err="1" smtClean="0"/>
              <a:t>април</a:t>
            </a:r>
            <a:r>
              <a:rPr lang="ru-RU" sz="1100" dirty="0" smtClean="0"/>
              <a:t> 2014 година.</a:t>
            </a:r>
            <a:endParaRPr lang="ru-RU" sz="1100" dirty="0"/>
          </a:p>
        </p:txBody>
      </p:sp>
      <p:sp>
        <p:nvSpPr>
          <p:cNvPr id="4" name="Текстово поле 3"/>
          <p:cNvSpPr txBox="1"/>
          <p:nvPr/>
        </p:nvSpPr>
        <p:spPr>
          <a:xfrm>
            <a:off x="0" y="3643314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200" dirty="0" smtClean="0"/>
              <a:t>През ноември </a:t>
            </a:r>
            <a:r>
              <a:rPr lang="bg-BG" sz="1200" dirty="0" smtClean="0">
                <a:hlinkClick r:id="rId15" tooltip="2002"/>
              </a:rPr>
              <a:t>2002</a:t>
            </a:r>
            <a:r>
              <a:rPr lang="bg-BG" sz="1200" dirty="0" smtClean="0"/>
              <a:t> г. „Майкрософт“ издаде три нови версии, предназначени за специфичен хардуер:</a:t>
            </a:r>
          </a:p>
          <a:p>
            <a:r>
              <a:rPr lang="en-US" sz="1200" b="1" dirty="0" smtClean="0"/>
              <a:t>Windows XP Media Center Edition</a:t>
            </a:r>
            <a:r>
              <a:rPr lang="en-US" sz="1200" dirty="0" smtClean="0"/>
              <a:t> </a:t>
            </a:r>
            <a:r>
              <a:rPr lang="bg-BG" sz="1200" dirty="0" smtClean="0"/>
              <a:t>за специални компютри „</a:t>
            </a:r>
            <a:r>
              <a:rPr lang="en-US" sz="1200" dirty="0" smtClean="0"/>
              <a:t>Media Center“ (</a:t>
            </a:r>
            <a:r>
              <a:rPr lang="bg-BG" sz="1200" dirty="0" smtClean="0"/>
              <a:t>т. е. медия-център, компютри за мултимедия). Този </a:t>
            </a:r>
            <a:r>
              <a:rPr lang="en-US" sz="1200" dirty="0" smtClean="0"/>
              <a:t>Windows </a:t>
            </a:r>
            <a:r>
              <a:rPr lang="bg-BG" sz="1200" dirty="0" smtClean="0"/>
              <a:t>включва програмата </a:t>
            </a:r>
            <a:r>
              <a:rPr lang="en-US" sz="1200" dirty="0" smtClean="0"/>
              <a:t>Windows Media Center, </a:t>
            </a:r>
            <a:r>
              <a:rPr lang="bg-BG" sz="1200" dirty="0" smtClean="0"/>
              <a:t>позната ни при </a:t>
            </a:r>
            <a:r>
              <a:rPr lang="en-US" sz="1200" dirty="0" smtClean="0"/>
              <a:t>Vista </a:t>
            </a:r>
            <a:r>
              <a:rPr lang="bg-BG" sz="1200" dirty="0" smtClean="0"/>
              <a:t>и 7.</a:t>
            </a:r>
          </a:p>
          <a:p>
            <a:r>
              <a:rPr lang="en-US" sz="1200" b="1" dirty="0" smtClean="0"/>
              <a:t>Windows XP Tablet PC Edition</a:t>
            </a:r>
            <a:r>
              <a:rPr lang="en-US" sz="1200" dirty="0" smtClean="0"/>
              <a:t> </a:t>
            </a:r>
            <a:r>
              <a:rPr lang="bg-BG" sz="1200" dirty="0" smtClean="0"/>
              <a:t>за лаптопи със специално управление чрез докосване. Както </a:t>
            </a:r>
            <a:r>
              <a:rPr lang="en-US" sz="1200" dirty="0" smtClean="0"/>
              <a:t>Windows XP Media Center Edition, </a:t>
            </a:r>
            <a:r>
              <a:rPr lang="bg-BG" sz="1200" dirty="0" smtClean="0"/>
              <a:t>така и тази версия са предварително записани в компютрите и не могат да бъдат закупени отделно.</a:t>
            </a:r>
          </a:p>
          <a:p>
            <a:r>
              <a:rPr lang="en-US" sz="1200" b="1" dirty="0" smtClean="0"/>
              <a:t>Windows XP Embedded</a:t>
            </a:r>
            <a:r>
              <a:rPr lang="en-US" sz="1200" dirty="0" smtClean="0"/>
              <a:t> </a:t>
            </a:r>
            <a:r>
              <a:rPr lang="bg-BG" sz="1200" dirty="0" smtClean="0"/>
              <a:t>за различни видове електронни устройства. Тази версия се основава на кода на оригиналния </a:t>
            </a:r>
            <a:r>
              <a:rPr lang="en-US" sz="1200" dirty="0" smtClean="0"/>
              <a:t>Windows XP.</a:t>
            </a:r>
          </a:p>
          <a:p>
            <a:r>
              <a:rPr lang="bg-BG" sz="1200" dirty="0" smtClean="0"/>
              <a:t>През 2003 г. излизат:</a:t>
            </a:r>
          </a:p>
          <a:p>
            <a:r>
              <a:rPr lang="en-US" sz="1200" b="1" dirty="0" smtClean="0"/>
              <a:t>Windows XP Media Center Edition 2003</a:t>
            </a:r>
            <a:r>
              <a:rPr lang="en-US" sz="1200" dirty="0" smtClean="0"/>
              <a:t> - </a:t>
            </a:r>
            <a:r>
              <a:rPr lang="bg-BG" sz="1200" dirty="0" smtClean="0"/>
              <a:t>нова версия на </a:t>
            </a:r>
            <a:r>
              <a:rPr lang="en-US" sz="1200" b="1" dirty="0" smtClean="0"/>
              <a:t>Windows XP Media Center</a:t>
            </a:r>
            <a:r>
              <a:rPr lang="en-US" sz="1200" dirty="0" smtClean="0"/>
              <a:t>, </a:t>
            </a:r>
            <a:r>
              <a:rPr lang="bg-BG" sz="1200" dirty="0" smtClean="0"/>
              <a:t>която добавя нови възможности като УКВ-радио.</a:t>
            </a:r>
          </a:p>
          <a:p>
            <a:r>
              <a:rPr lang="en-US" sz="1200" b="1" dirty="0" smtClean="0"/>
              <a:t>Windows XP 64-bit Edition</a:t>
            </a:r>
            <a:r>
              <a:rPr lang="en-US" sz="1200" dirty="0" smtClean="0"/>
              <a:t> </a:t>
            </a:r>
            <a:r>
              <a:rPr lang="bg-BG" sz="1200" dirty="0" smtClean="0"/>
              <a:t>за компютри с процесори </a:t>
            </a:r>
            <a:r>
              <a:rPr lang="en-US" sz="1200" dirty="0" smtClean="0">
                <a:hlinkClick r:id="rId16" tooltip="Intel"/>
              </a:rPr>
              <a:t>Intel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17" tooltip="Itanium (страницата не съществува)"/>
              </a:rPr>
              <a:t>Itanium</a:t>
            </a:r>
            <a:r>
              <a:rPr lang="en-US" sz="1200" dirty="0" smtClean="0"/>
              <a:t> - </a:t>
            </a:r>
            <a:r>
              <a:rPr lang="bg-BG" sz="1200" dirty="0" smtClean="0"/>
              <a:t>излиза на </a:t>
            </a:r>
            <a:r>
              <a:rPr lang="bg-BG" sz="1200" dirty="0" smtClean="0">
                <a:hlinkClick r:id="rId18" tooltip="28 март"/>
              </a:rPr>
              <a:t>28 март</a:t>
            </a:r>
            <a:r>
              <a:rPr lang="bg-BG" sz="1200" dirty="0" smtClean="0"/>
              <a:t> </a:t>
            </a:r>
            <a:r>
              <a:rPr lang="bg-BG" sz="1200" dirty="0" smtClean="0">
                <a:hlinkClick r:id="rId19" tooltip="2003"/>
              </a:rPr>
              <a:t>2003</a:t>
            </a:r>
            <a:r>
              <a:rPr lang="bg-BG" sz="1200" dirty="0" smtClean="0"/>
              <a:t>.</a:t>
            </a:r>
          </a:p>
          <a:p>
            <a:r>
              <a:rPr lang="bg-BG" sz="1200" dirty="0" smtClean="0"/>
              <a:t>След това се изпробва нова версия на </a:t>
            </a:r>
            <a:r>
              <a:rPr lang="bg-BG" sz="1200" b="1" dirty="0" smtClean="0"/>
              <a:t>64 </a:t>
            </a:r>
            <a:r>
              <a:rPr lang="en-US" sz="1200" b="1" dirty="0" smtClean="0"/>
              <a:t>Bit Edition</a:t>
            </a:r>
            <a:r>
              <a:rPr lang="en-US" sz="1200" dirty="0" smtClean="0"/>
              <a:t> </a:t>
            </a:r>
            <a:r>
              <a:rPr lang="bg-BG" sz="1200" dirty="0" smtClean="0"/>
              <a:t>за системи с </a:t>
            </a:r>
            <a:r>
              <a:rPr lang="en-US" sz="1200" dirty="0" smtClean="0">
                <a:hlinkClick r:id="rId20" tooltip="AMD"/>
              </a:rPr>
              <a:t>AMD</a:t>
            </a:r>
            <a:r>
              <a:rPr lang="en-US" sz="1200" dirty="0" smtClean="0"/>
              <a:t> </a:t>
            </a:r>
            <a:r>
              <a:rPr lang="en-US" sz="1200" dirty="0" err="1" smtClean="0">
                <a:hlinkClick r:id="rId21" tooltip="Athlon 64 (страницата не съществува)"/>
              </a:rPr>
              <a:t>Athlon</a:t>
            </a:r>
            <a:r>
              <a:rPr lang="en-US" sz="1200" dirty="0" smtClean="0">
                <a:hlinkClick r:id="rId21" tooltip="Athlon 64 (страницата не съществува)"/>
              </a:rPr>
              <a:t> 64</a:t>
            </a:r>
            <a:r>
              <a:rPr lang="en-US" sz="1200" dirty="0" smtClean="0"/>
              <a:t> </a:t>
            </a:r>
            <a:r>
              <a:rPr lang="bg-BG" sz="1200" dirty="0" smtClean="0"/>
              <a:t>и </a:t>
            </a:r>
            <a:r>
              <a:rPr lang="en-US" sz="1200" dirty="0" err="1" smtClean="0">
                <a:hlinkClick r:id="rId22" tooltip="Opteron (страницата не съществува)"/>
              </a:rPr>
              <a:t>Opteron</a:t>
            </a:r>
            <a:r>
              <a:rPr lang="en-US" sz="1200" dirty="0" smtClean="0"/>
              <a:t>.</a:t>
            </a:r>
          </a:p>
          <a:p>
            <a:r>
              <a:rPr lang="bg-BG" sz="1200" dirty="0" smtClean="0"/>
              <a:t>През 2005 г. излиза</a:t>
            </a:r>
          </a:p>
          <a:p>
            <a:r>
              <a:rPr lang="en-US" sz="1200" b="1" dirty="0" smtClean="0"/>
              <a:t>Windows XP Professional x64 Edition</a:t>
            </a:r>
            <a:r>
              <a:rPr lang="en-US" sz="1200" dirty="0" smtClean="0"/>
              <a:t>, </a:t>
            </a:r>
            <a:r>
              <a:rPr lang="bg-BG" sz="1200" dirty="0" smtClean="0"/>
              <a:t>издадена на 25 април.</a:t>
            </a:r>
            <a:endParaRPr lang="bg-BG" sz="1200" dirty="0"/>
          </a:p>
        </p:txBody>
      </p:sp>
      <p:pic>
        <p:nvPicPr>
          <p:cNvPr id="6" name="Windows_On-notification_sound-57806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3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5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643174" y="357166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Windows Vista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4" name="Правоъгълник 3"/>
          <p:cNvSpPr/>
          <p:nvPr/>
        </p:nvSpPr>
        <p:spPr>
          <a:xfrm>
            <a:off x="857224" y="928670"/>
            <a:ext cx="72866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</a:t>
            </a:r>
            <a:r>
              <a:rPr lang="ru-RU" b="1" dirty="0" err="1" smtClean="0"/>
              <a:t>Vista</a:t>
            </a:r>
            <a:r>
              <a:rPr lang="ru-RU" dirty="0" smtClean="0"/>
              <a:t> </a:t>
            </a:r>
            <a:r>
              <a:rPr lang="ru-RU" dirty="0" err="1" smtClean="0"/>
              <a:t>e</a:t>
            </a:r>
            <a:r>
              <a:rPr lang="ru-RU" dirty="0" smtClean="0"/>
              <a:t> версия на </a:t>
            </a:r>
            <a:r>
              <a:rPr lang="ru-RU" dirty="0" err="1" smtClean="0">
                <a:hlinkClick r:id="rId3" tooltip="Microsoft Windows"/>
              </a:rPr>
              <a:t>Microsoft</a:t>
            </a:r>
            <a:r>
              <a:rPr lang="ru-RU" dirty="0" smtClean="0">
                <a:hlinkClick r:id="rId3" tooltip="Microsoft Windows"/>
              </a:rPr>
              <a:t> </a:t>
            </a:r>
            <a:r>
              <a:rPr lang="ru-RU" dirty="0" err="1" smtClean="0">
                <a:hlinkClick r:id="rId3" tooltip="Microsoft Windows"/>
              </a:rPr>
              <a:t>Windows</a:t>
            </a:r>
            <a:r>
              <a:rPr lang="ru-RU" dirty="0" smtClean="0"/>
              <a:t>, от типа </a:t>
            </a:r>
            <a:r>
              <a:rPr lang="ru-RU" dirty="0" err="1" smtClean="0"/>
              <a:t>графична</a:t>
            </a:r>
            <a:r>
              <a:rPr lang="ru-RU" dirty="0" smtClean="0"/>
              <a:t> </a:t>
            </a:r>
            <a:r>
              <a:rPr lang="ru-RU" dirty="0" err="1" smtClean="0">
                <a:hlinkClick r:id="rId4" tooltip="Операционна система"/>
              </a:rPr>
              <a:t>операционна</a:t>
            </a:r>
            <a:r>
              <a:rPr lang="ru-RU" dirty="0" smtClean="0">
                <a:hlinkClick r:id="rId4" tooltip="Операционна система"/>
              </a:rPr>
              <a:t> система</a:t>
            </a:r>
            <a:r>
              <a:rPr lang="ru-RU" dirty="0" smtClean="0"/>
              <a:t> предназначена за </a:t>
            </a:r>
            <a:r>
              <a:rPr lang="ru-RU" dirty="0" err="1" smtClean="0">
                <a:hlinkClick r:id="rId5" tooltip="Персонален компютър"/>
              </a:rPr>
              <a:t>персоналните</a:t>
            </a:r>
            <a:r>
              <a:rPr lang="ru-RU" dirty="0" smtClean="0">
                <a:hlinkClick r:id="rId5" tooltip="Персонален компютър"/>
              </a:rPr>
              <a:t> </a:t>
            </a:r>
            <a:r>
              <a:rPr lang="ru-RU" dirty="0" err="1" smtClean="0">
                <a:hlinkClick r:id="rId5" tooltip="Персонален компютър"/>
              </a:rPr>
              <a:t>компютри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Представянето</a:t>
            </a:r>
            <a:r>
              <a:rPr lang="ru-RU" dirty="0" smtClean="0"/>
              <a:t> на </a:t>
            </a:r>
            <a:r>
              <a:rPr lang="ru-RU" dirty="0" err="1" smtClean="0"/>
              <a:t>системата</a:t>
            </a:r>
            <a:r>
              <a:rPr lang="ru-RU" dirty="0" smtClean="0"/>
              <a:t> е на 22 юли 2005 година. </a:t>
            </a:r>
            <a:r>
              <a:rPr lang="ru-RU" dirty="0" err="1" smtClean="0"/>
              <a:t>Разработката</a:t>
            </a:r>
            <a:r>
              <a:rPr lang="ru-RU" dirty="0" smtClean="0"/>
              <a:t> е </a:t>
            </a:r>
            <a:r>
              <a:rPr lang="ru-RU" dirty="0" err="1" smtClean="0"/>
              <a:t>официално</a:t>
            </a:r>
            <a:r>
              <a:rPr lang="ru-RU" dirty="0" smtClean="0"/>
              <a:t> </a:t>
            </a:r>
            <a:r>
              <a:rPr lang="ru-RU" dirty="0" err="1" smtClean="0"/>
              <a:t>завършена</a:t>
            </a:r>
            <a:r>
              <a:rPr lang="ru-RU" dirty="0" smtClean="0"/>
              <a:t> на 8 </a:t>
            </a:r>
            <a:r>
              <a:rPr lang="ru-RU" dirty="0" err="1" smtClean="0"/>
              <a:t>ноември</a:t>
            </a:r>
            <a:r>
              <a:rPr lang="ru-RU" dirty="0" smtClean="0"/>
              <a:t> 2006, а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err="1" smtClean="0"/>
              <a:t>следващите</a:t>
            </a:r>
            <a:r>
              <a:rPr lang="ru-RU" dirty="0" smtClean="0"/>
              <a:t> три </a:t>
            </a:r>
            <a:r>
              <a:rPr lang="ru-RU" dirty="0" err="1" smtClean="0"/>
              <a:t>месеца</a:t>
            </a:r>
            <a:r>
              <a:rPr lang="ru-RU" dirty="0" smtClean="0"/>
              <a:t> се </a:t>
            </a:r>
            <a:r>
              <a:rPr lang="ru-RU" dirty="0" err="1" smtClean="0"/>
              <a:t>разпространява</a:t>
            </a:r>
            <a:r>
              <a:rPr lang="ru-RU" dirty="0" smtClean="0"/>
              <a:t> сред </a:t>
            </a:r>
            <a:r>
              <a:rPr lang="ru-RU" dirty="0" err="1" smtClean="0"/>
              <a:t>производителите</a:t>
            </a:r>
            <a:r>
              <a:rPr lang="ru-RU" dirty="0" smtClean="0"/>
              <a:t> на </a:t>
            </a:r>
            <a:r>
              <a:rPr lang="ru-RU" dirty="0" err="1" smtClean="0"/>
              <a:t>компютърен</a:t>
            </a:r>
            <a:r>
              <a:rPr lang="ru-RU" dirty="0" smtClean="0"/>
              <a:t> </a:t>
            </a:r>
            <a:r>
              <a:rPr lang="ru-RU" dirty="0" err="1" smtClean="0"/>
              <a:t>софтуер</a:t>
            </a:r>
            <a:r>
              <a:rPr lang="ru-RU" dirty="0" smtClean="0"/>
              <a:t> и </a:t>
            </a:r>
            <a:r>
              <a:rPr lang="ru-RU" dirty="0" err="1" smtClean="0"/>
              <a:t>хардуер</a:t>
            </a:r>
            <a:r>
              <a:rPr lang="ru-RU" dirty="0" smtClean="0"/>
              <a:t>, бизнес </a:t>
            </a:r>
            <a:r>
              <a:rPr lang="ru-RU" dirty="0" err="1" smtClean="0"/>
              <a:t>потребителите</a:t>
            </a:r>
            <a:r>
              <a:rPr lang="ru-RU" dirty="0" smtClean="0"/>
              <a:t>. На 30 </a:t>
            </a:r>
            <a:r>
              <a:rPr lang="ru-RU" dirty="0" err="1" smtClean="0"/>
              <a:t>януари</a:t>
            </a:r>
            <a:r>
              <a:rPr lang="ru-RU" dirty="0" smtClean="0"/>
              <a:t> 2007 г. е </a:t>
            </a:r>
            <a:r>
              <a:rPr lang="ru-RU" dirty="0" err="1" smtClean="0"/>
              <a:t>официалната</a:t>
            </a:r>
            <a:r>
              <a:rPr lang="ru-RU" dirty="0" smtClean="0"/>
              <a:t> дата на </a:t>
            </a:r>
            <a:r>
              <a:rPr lang="ru-RU" dirty="0" err="1" smtClean="0"/>
              <a:t>началото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продажба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Виста по </a:t>
            </a:r>
            <a:r>
              <a:rPr lang="ru-RU" dirty="0" err="1" smtClean="0"/>
              <a:t>целия</a:t>
            </a:r>
            <a:r>
              <a:rPr lang="ru-RU" dirty="0" smtClean="0"/>
              <a:t> свят.</a:t>
            </a:r>
          </a:p>
          <a:p>
            <a:r>
              <a:rPr lang="ru-RU" dirty="0" err="1" smtClean="0"/>
              <a:t>Във</a:t>
            </a:r>
            <a:r>
              <a:rPr lang="ru-RU" dirty="0" smtClean="0"/>
              <a:t> </a:t>
            </a:r>
            <a:r>
              <a:rPr lang="ru-RU" dirty="0" err="1" smtClean="0"/>
              <a:t>Vista</a:t>
            </a:r>
            <a:r>
              <a:rPr lang="ru-RU" dirty="0" smtClean="0"/>
              <a:t> е отделено </a:t>
            </a:r>
            <a:r>
              <a:rPr lang="ru-RU" dirty="0" err="1" smtClean="0"/>
              <a:t>по-голямо</a:t>
            </a:r>
            <a:r>
              <a:rPr lang="ru-RU" dirty="0" smtClean="0"/>
              <a:t> внимание на </a:t>
            </a:r>
            <a:r>
              <a:rPr lang="ru-RU" dirty="0" err="1" smtClean="0"/>
              <a:t>сигурността</a:t>
            </a:r>
            <a:r>
              <a:rPr lang="ru-RU" dirty="0" smtClean="0"/>
              <a:t>. </a:t>
            </a:r>
            <a:r>
              <a:rPr lang="ru-RU" dirty="0" err="1" smtClean="0"/>
              <a:t>Има</a:t>
            </a:r>
            <a:r>
              <a:rPr lang="ru-RU" dirty="0" smtClean="0"/>
              <a:t> </a:t>
            </a:r>
            <a:r>
              <a:rPr lang="ru-RU" dirty="0" err="1" smtClean="0"/>
              <a:t>възможност</a:t>
            </a:r>
            <a:r>
              <a:rPr lang="ru-RU" dirty="0" smtClean="0"/>
              <a:t> за </a:t>
            </a:r>
            <a:r>
              <a:rPr lang="ru-RU" dirty="0" err="1" smtClean="0"/>
              <a:t>родителски</a:t>
            </a:r>
            <a:r>
              <a:rPr lang="ru-RU" dirty="0" smtClean="0"/>
              <a:t> </a:t>
            </a:r>
            <a:r>
              <a:rPr lang="ru-RU" dirty="0" err="1" smtClean="0"/>
              <a:t>контрол</a:t>
            </a:r>
            <a:r>
              <a:rPr lang="ru-RU" dirty="0" smtClean="0"/>
              <a:t>, т.нар. "</a:t>
            </a:r>
            <a:r>
              <a:rPr lang="ru-RU" dirty="0" err="1" smtClean="0"/>
              <a:t>Parent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", </a:t>
            </a:r>
            <a:r>
              <a:rPr lang="ru-RU" dirty="0" err="1" smtClean="0"/>
              <a:t>който</a:t>
            </a:r>
            <a:r>
              <a:rPr lang="ru-RU" dirty="0" smtClean="0"/>
              <a:t> </a:t>
            </a:r>
            <a:r>
              <a:rPr lang="ru-RU" dirty="0" err="1" smtClean="0"/>
              <a:t>позволява</a:t>
            </a:r>
            <a:r>
              <a:rPr lang="ru-RU" dirty="0" smtClean="0"/>
              <a:t> на </a:t>
            </a:r>
            <a:r>
              <a:rPr lang="ru-RU" dirty="0" err="1" smtClean="0"/>
              <a:t>родителите</a:t>
            </a:r>
            <a:r>
              <a:rPr lang="ru-RU" dirty="0" smtClean="0"/>
              <a:t> да </a:t>
            </a:r>
            <a:r>
              <a:rPr lang="ru-RU" dirty="0" err="1" smtClean="0"/>
              <a:t>контролират</a:t>
            </a:r>
            <a:r>
              <a:rPr lang="ru-RU" dirty="0" smtClean="0"/>
              <a:t> </a:t>
            </a:r>
            <a:r>
              <a:rPr lang="ru-RU" dirty="0" err="1" smtClean="0"/>
              <a:t>донякъде</a:t>
            </a:r>
            <a:r>
              <a:rPr lang="ru-RU" dirty="0" smtClean="0"/>
              <a:t> </a:t>
            </a:r>
            <a:r>
              <a:rPr lang="ru-RU" dirty="0" err="1" smtClean="0"/>
              <a:t>времето</a:t>
            </a:r>
            <a:r>
              <a:rPr lang="ru-RU" dirty="0" smtClean="0"/>
              <a:t>, </a:t>
            </a:r>
            <a:r>
              <a:rPr lang="ru-RU" dirty="0" err="1" smtClean="0"/>
              <a:t>прекарано</a:t>
            </a:r>
            <a:r>
              <a:rPr lang="ru-RU" dirty="0" smtClean="0"/>
              <a:t> от </a:t>
            </a:r>
            <a:r>
              <a:rPr lang="ru-RU" dirty="0" err="1" smtClean="0"/>
              <a:t>децата</a:t>
            </a:r>
            <a:r>
              <a:rPr lang="ru-RU" dirty="0" smtClean="0"/>
              <a:t> им пред </a:t>
            </a:r>
            <a:r>
              <a:rPr lang="ru-RU" dirty="0" err="1" smtClean="0"/>
              <a:t>компютъра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и </a:t>
            </a:r>
            <a:r>
              <a:rPr lang="ru-RU" dirty="0" err="1" smtClean="0"/>
              <a:t>достъпа</a:t>
            </a:r>
            <a:r>
              <a:rPr lang="ru-RU" dirty="0" smtClean="0"/>
              <a:t> до </a:t>
            </a:r>
            <a:r>
              <a:rPr lang="ru-RU" dirty="0" err="1" smtClean="0"/>
              <a:t>отделните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" name="Windows_Startup-notification_sound-1085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714480" y="428604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Windows 7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785786" y="785794"/>
            <a:ext cx="750099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/>
              <a:t>Windows</a:t>
            </a:r>
            <a:r>
              <a:rPr lang="ru-RU" sz="1600" b="1" dirty="0" smtClean="0"/>
              <a:t> 7</a:t>
            </a:r>
            <a:r>
              <a:rPr lang="ru-RU" sz="1600" dirty="0" smtClean="0"/>
              <a:t> (</a:t>
            </a:r>
            <a:r>
              <a:rPr lang="ru-RU" sz="1600" dirty="0" err="1" smtClean="0"/>
              <a:t>по-рано</a:t>
            </a:r>
            <a:r>
              <a:rPr lang="ru-RU" sz="1600" dirty="0" smtClean="0"/>
              <a:t> известна </a:t>
            </a:r>
            <a:r>
              <a:rPr lang="ru-RU" sz="1600" dirty="0" err="1" smtClean="0"/>
              <a:t>като</a:t>
            </a:r>
            <a:r>
              <a:rPr lang="ru-RU" sz="1600" dirty="0" smtClean="0"/>
              <a:t> </a:t>
            </a:r>
            <a:r>
              <a:rPr lang="ru-RU" sz="1600" b="1" dirty="0" err="1" smtClean="0"/>
              <a:t>Blackcomb</a:t>
            </a:r>
            <a:r>
              <a:rPr lang="ru-RU" sz="1600" dirty="0" smtClean="0"/>
              <a:t>, а след </a:t>
            </a:r>
            <a:r>
              <a:rPr lang="ru-RU" sz="1600" dirty="0" err="1" smtClean="0"/>
              <a:t>това</a:t>
            </a:r>
            <a:r>
              <a:rPr lang="ru-RU" sz="1600" dirty="0" smtClean="0"/>
              <a:t> и </a:t>
            </a:r>
            <a:r>
              <a:rPr lang="ru-RU" sz="1600" b="1" dirty="0" err="1" smtClean="0"/>
              <a:t>Vienna</a:t>
            </a:r>
            <a:r>
              <a:rPr lang="ru-RU" sz="1600" dirty="0" smtClean="0"/>
              <a:t>) е </a:t>
            </a:r>
            <a:r>
              <a:rPr lang="ru-RU" sz="1600" dirty="0" err="1" smtClean="0"/>
              <a:t>предпоследната</a:t>
            </a:r>
            <a:r>
              <a:rPr lang="ru-RU" sz="1600" dirty="0" smtClean="0"/>
              <a:t> версия на </a:t>
            </a:r>
            <a:r>
              <a:rPr lang="ru-RU" sz="1600" dirty="0" err="1" smtClean="0"/>
              <a:t>Microsoft</a:t>
            </a:r>
            <a:r>
              <a:rPr lang="ru-RU" sz="1600" dirty="0" smtClean="0"/>
              <a:t>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, операционна система от </a:t>
            </a:r>
            <a:r>
              <a:rPr lang="ru-RU" sz="1600" dirty="0" err="1" smtClean="0"/>
              <a:t>Microsoft</a:t>
            </a:r>
            <a:r>
              <a:rPr lang="ru-RU" sz="1600" dirty="0" smtClean="0"/>
              <a:t>, за </a:t>
            </a:r>
            <a:r>
              <a:rPr lang="ru-RU" sz="1600" dirty="0" err="1" smtClean="0"/>
              <a:t>употреба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персонални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компютри</a:t>
            </a:r>
            <a:r>
              <a:rPr lang="ru-RU" sz="1600" dirty="0" smtClean="0"/>
              <a:t>, </a:t>
            </a:r>
            <a:r>
              <a:rPr lang="ru-RU" sz="1600" dirty="0" err="1" smtClean="0"/>
              <a:t>включително</a:t>
            </a:r>
            <a:r>
              <a:rPr lang="ru-RU" sz="1600" dirty="0" smtClean="0"/>
              <a:t> </a:t>
            </a:r>
            <a:r>
              <a:rPr lang="ru-RU" sz="1600" dirty="0" err="1" smtClean="0"/>
              <a:t>домашни</a:t>
            </a:r>
            <a:r>
              <a:rPr lang="ru-RU" sz="1600" dirty="0" smtClean="0"/>
              <a:t> и бизнес </a:t>
            </a:r>
            <a:r>
              <a:rPr lang="ru-RU" sz="1600" dirty="0" err="1" smtClean="0"/>
              <a:t>компютри</a:t>
            </a:r>
            <a:r>
              <a:rPr lang="ru-RU" sz="1600" dirty="0" smtClean="0"/>
              <a:t>, </a:t>
            </a:r>
            <a:r>
              <a:rPr lang="ru-RU" sz="1600" dirty="0" err="1" smtClean="0"/>
              <a:t>лаптопи</a:t>
            </a:r>
            <a:r>
              <a:rPr lang="ru-RU" sz="1600" dirty="0" smtClean="0"/>
              <a:t>, </a:t>
            </a:r>
            <a:r>
              <a:rPr lang="ru-RU" sz="1600" dirty="0" err="1" smtClean="0"/>
              <a:t>таблети</a:t>
            </a:r>
            <a:r>
              <a:rPr lang="ru-RU" sz="1600" dirty="0" smtClean="0"/>
              <a:t>, </a:t>
            </a:r>
            <a:r>
              <a:rPr lang="ru-RU" sz="1600" dirty="0" err="1" smtClean="0"/>
              <a:t>медиа</a:t>
            </a:r>
            <a:r>
              <a:rPr lang="ru-RU" sz="1600" dirty="0" smtClean="0"/>
              <a:t> </a:t>
            </a:r>
            <a:r>
              <a:rPr lang="ru-RU" sz="1600" dirty="0" err="1" smtClean="0"/>
              <a:t>център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компютри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Майкрософт заяви </a:t>
            </a:r>
            <a:r>
              <a:rPr lang="ru-RU" sz="1600" dirty="0" err="1" smtClean="0"/>
              <a:t>през</a:t>
            </a:r>
            <a:r>
              <a:rPr lang="ru-RU" sz="1600" dirty="0" smtClean="0"/>
              <a:t> </a:t>
            </a:r>
            <a:r>
              <a:rPr lang="ru-RU" sz="1600" dirty="0" smtClean="0">
                <a:hlinkClick r:id="rId3" tooltip="2007"/>
              </a:rPr>
              <a:t>2007</a:t>
            </a:r>
            <a:r>
              <a:rPr lang="ru-RU" sz="1600" dirty="0" smtClean="0"/>
              <a:t> година, </a:t>
            </a:r>
            <a:r>
              <a:rPr lang="ru-RU" sz="1600" dirty="0" err="1" smtClean="0"/>
              <a:t>че</a:t>
            </a:r>
            <a:r>
              <a:rPr lang="ru-RU" sz="1600" dirty="0" smtClean="0"/>
              <a:t> </a:t>
            </a:r>
            <a:r>
              <a:rPr lang="ru-RU" sz="1600" dirty="0" err="1" smtClean="0"/>
              <a:t>планира</a:t>
            </a:r>
            <a:r>
              <a:rPr lang="ru-RU" sz="1600" dirty="0" smtClean="0"/>
              <a:t> </a:t>
            </a:r>
            <a:r>
              <a:rPr lang="ru-RU" sz="1600" dirty="0" err="1" smtClean="0"/>
              <a:t>разработването</a:t>
            </a:r>
            <a:r>
              <a:rPr lang="ru-RU" sz="1600" dirty="0" smtClean="0"/>
              <a:t> на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7 да е в </a:t>
            </a:r>
            <a:r>
              <a:rPr lang="ru-RU" sz="1600" dirty="0" err="1" smtClean="0"/>
              <a:t>рамките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тригодишен</a:t>
            </a:r>
            <a:r>
              <a:rPr lang="ru-RU" sz="1600" dirty="0" smtClean="0"/>
              <a:t> период, считано от </a:t>
            </a:r>
            <a:r>
              <a:rPr lang="ru-RU" sz="1600" dirty="0" err="1" smtClean="0"/>
              <a:t>датата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официалното</a:t>
            </a:r>
            <a:r>
              <a:rPr lang="ru-RU" sz="1600" dirty="0" smtClean="0"/>
              <a:t> </a:t>
            </a:r>
            <a:r>
              <a:rPr lang="ru-RU" sz="1600" dirty="0" err="1" smtClean="0"/>
              <a:t>пускане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пазара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нейния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предшественик</a:t>
            </a:r>
            <a:r>
              <a:rPr lang="ru-RU" sz="1600" dirty="0" smtClean="0"/>
              <a:t>, </a:t>
            </a:r>
            <a:r>
              <a:rPr lang="ru-RU" sz="1600" dirty="0" err="1" smtClean="0">
                <a:hlinkClick r:id="rId4" tooltip="Windows Vista"/>
              </a:rPr>
              <a:t>Windows</a:t>
            </a:r>
            <a:r>
              <a:rPr lang="ru-RU" sz="1600" dirty="0" smtClean="0">
                <a:hlinkClick r:id="rId4" tooltip="Windows Vista"/>
              </a:rPr>
              <a:t> </a:t>
            </a:r>
            <a:r>
              <a:rPr lang="ru-RU" sz="1600" dirty="0" err="1" smtClean="0">
                <a:hlinkClick r:id="rId4" tooltip="Windows Vista"/>
              </a:rPr>
              <a:t>Vista</a:t>
            </a:r>
            <a:r>
              <a:rPr lang="ru-RU" sz="1600" dirty="0" smtClean="0"/>
              <a:t>, но </a:t>
            </a:r>
            <a:r>
              <a:rPr lang="ru-RU" sz="1600" dirty="0" err="1" smtClean="0"/>
              <a:t>също</a:t>
            </a:r>
            <a:r>
              <a:rPr lang="ru-RU" sz="1600" dirty="0" smtClean="0"/>
              <a:t> </a:t>
            </a:r>
            <a:r>
              <a:rPr lang="ru-RU" sz="1600" dirty="0" err="1" smtClean="0"/>
              <a:t>че</a:t>
            </a:r>
            <a:r>
              <a:rPr lang="ru-RU" sz="1600" dirty="0" smtClean="0"/>
              <a:t> </a:t>
            </a:r>
            <a:r>
              <a:rPr lang="ru-RU" sz="1600" dirty="0" err="1" smtClean="0"/>
              <a:t>окончателната</a:t>
            </a:r>
            <a:r>
              <a:rPr lang="ru-RU" sz="1600" dirty="0" smtClean="0"/>
              <a:t> дата </a:t>
            </a:r>
            <a:r>
              <a:rPr lang="ru-RU" sz="1600" dirty="0" err="1" smtClean="0"/>
              <a:t>ще</a:t>
            </a:r>
            <a:r>
              <a:rPr lang="ru-RU" sz="1600" dirty="0" smtClean="0"/>
              <a:t> </a:t>
            </a:r>
            <a:r>
              <a:rPr lang="ru-RU" sz="1600" dirty="0" err="1" smtClean="0"/>
              <a:t>бъде</a:t>
            </a:r>
            <a:r>
              <a:rPr lang="ru-RU" sz="1600" dirty="0" smtClean="0"/>
              <a:t> определена от </a:t>
            </a:r>
            <a:r>
              <a:rPr lang="ru-RU" sz="1600" dirty="0" err="1" smtClean="0"/>
              <a:t>качеството</a:t>
            </a:r>
            <a:r>
              <a:rPr lang="ru-RU" sz="1600" dirty="0" smtClean="0"/>
              <a:t> на продукта.</a:t>
            </a:r>
          </a:p>
          <a:p>
            <a:r>
              <a:rPr lang="ru-RU" sz="1600" dirty="0" smtClean="0"/>
              <a:t>За </a:t>
            </a:r>
            <a:r>
              <a:rPr lang="ru-RU" sz="1600" dirty="0" err="1" smtClean="0"/>
              <a:t>разлика</a:t>
            </a:r>
            <a:r>
              <a:rPr lang="ru-RU" sz="1600" dirty="0" smtClean="0"/>
              <a:t> от случая с </a:t>
            </a:r>
            <a:r>
              <a:rPr lang="ru-RU" sz="1600" dirty="0" err="1" smtClean="0"/>
              <a:t>предходната</a:t>
            </a:r>
            <a:r>
              <a:rPr lang="ru-RU" sz="1600" dirty="0" smtClean="0"/>
              <a:t> операционна система от Майкрософт,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7 </a:t>
            </a:r>
            <a:r>
              <a:rPr lang="ru-RU" sz="1600" dirty="0" err="1" smtClean="0"/>
              <a:t>бе</a:t>
            </a:r>
            <a:r>
              <a:rPr lang="ru-RU" sz="1600" dirty="0" smtClean="0"/>
              <a:t> предвидена да е </a:t>
            </a:r>
            <a:r>
              <a:rPr lang="ru-RU" sz="1600" dirty="0" err="1" smtClean="0"/>
              <a:t>ъпгрейд</a:t>
            </a:r>
            <a:r>
              <a:rPr lang="ru-RU" sz="1600" dirty="0" smtClean="0"/>
              <a:t> с цел </a:t>
            </a:r>
            <a:r>
              <a:rPr lang="ru-RU" sz="1600" dirty="0" err="1" smtClean="0"/>
              <a:t>пълна</a:t>
            </a:r>
            <a:r>
              <a:rPr lang="ru-RU" sz="1600" dirty="0" smtClean="0"/>
              <a:t> </a:t>
            </a:r>
            <a:r>
              <a:rPr lang="ru-RU" sz="1600" dirty="0" err="1" smtClean="0"/>
              <a:t>съвместимост</a:t>
            </a:r>
            <a:r>
              <a:rPr lang="ru-RU" sz="1600" dirty="0" smtClean="0"/>
              <a:t> </a:t>
            </a:r>
            <a:r>
              <a:rPr lang="ru-RU" sz="1600" dirty="0" err="1" smtClean="0"/>
              <a:t>със</a:t>
            </a:r>
            <a:r>
              <a:rPr lang="ru-RU" sz="1600" dirty="0" smtClean="0"/>
              <a:t> </a:t>
            </a:r>
            <a:r>
              <a:rPr lang="ru-RU" sz="1600" dirty="0" err="1" smtClean="0"/>
              <a:t>съществуващите</a:t>
            </a:r>
            <a:r>
              <a:rPr lang="ru-RU" sz="1600" dirty="0" smtClean="0"/>
              <a:t> </a:t>
            </a:r>
            <a:r>
              <a:rPr lang="ru-RU" sz="1600" dirty="0" err="1" smtClean="0">
                <a:hlinkClick r:id="rId5" tooltip="Драйвър"/>
              </a:rPr>
              <a:t>драйвъри</a:t>
            </a:r>
            <a:r>
              <a:rPr lang="ru-RU" sz="1600" dirty="0" smtClean="0"/>
              <a:t> за устройства, приложения и </a:t>
            </a:r>
            <a:r>
              <a:rPr lang="ru-RU" sz="1600" dirty="0" err="1" smtClean="0">
                <a:hlinkClick r:id="rId6" tooltip="Хардуер"/>
              </a:rPr>
              <a:t>хардуер</a:t>
            </a:r>
            <a:r>
              <a:rPr lang="ru-RU" sz="1600" dirty="0" smtClean="0"/>
              <a:t>. Презентации, </a:t>
            </a:r>
            <a:r>
              <a:rPr lang="ru-RU" sz="1600" dirty="0" err="1" smtClean="0"/>
              <a:t>направени</a:t>
            </a:r>
            <a:r>
              <a:rPr lang="ru-RU" sz="1600" dirty="0" smtClean="0"/>
              <a:t> от </a:t>
            </a:r>
            <a:r>
              <a:rPr lang="ru-RU" sz="1600" dirty="0" err="1" smtClean="0"/>
              <a:t>компанията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през</a:t>
            </a:r>
            <a:r>
              <a:rPr lang="ru-RU" sz="1600" dirty="0" smtClean="0"/>
              <a:t> </a:t>
            </a:r>
            <a:r>
              <a:rPr lang="ru-RU" sz="1600" dirty="0" smtClean="0">
                <a:hlinkClick r:id="rId7" tooltip="2008"/>
              </a:rPr>
              <a:t>2008</a:t>
            </a:r>
            <a:r>
              <a:rPr lang="ru-RU" sz="1600" dirty="0" smtClean="0"/>
              <a:t>, </a:t>
            </a:r>
            <a:r>
              <a:rPr lang="ru-RU" sz="1600" dirty="0" err="1" smtClean="0"/>
              <a:t>фокусират</a:t>
            </a:r>
            <a:r>
              <a:rPr lang="ru-RU" sz="1600" dirty="0" smtClean="0"/>
              <a:t> </a:t>
            </a:r>
            <a:r>
              <a:rPr lang="ru-RU" sz="1600" dirty="0" err="1" smtClean="0"/>
              <a:t>вниманието</a:t>
            </a:r>
            <a:r>
              <a:rPr lang="ru-RU" sz="1600" dirty="0" smtClean="0"/>
              <a:t> над "</a:t>
            </a:r>
            <a:r>
              <a:rPr lang="ru-RU" sz="1600" dirty="0" err="1" smtClean="0"/>
              <a:t>Multitouch</a:t>
            </a:r>
            <a:r>
              <a:rPr lang="ru-RU" sz="1600" dirty="0" smtClean="0"/>
              <a:t>" </a:t>
            </a:r>
            <a:r>
              <a:rPr lang="ru-RU" sz="1600" dirty="0" err="1" smtClean="0"/>
              <a:t>поддръжката</a:t>
            </a:r>
            <a:r>
              <a:rPr lang="ru-RU" sz="1600" dirty="0" smtClean="0"/>
              <a:t>, </a:t>
            </a:r>
            <a:r>
              <a:rPr lang="ru-RU" sz="1600" dirty="0" err="1" smtClean="0"/>
              <a:t>обновен</a:t>
            </a:r>
            <a:r>
              <a:rPr lang="ru-RU" sz="1600" dirty="0" smtClean="0"/>
              <a:t> облик с нова лента на </a:t>
            </a:r>
            <a:r>
              <a:rPr lang="ru-RU" sz="1600" dirty="0" err="1" smtClean="0"/>
              <a:t>задачите</a:t>
            </a:r>
            <a:r>
              <a:rPr lang="ru-RU" sz="1600" dirty="0" smtClean="0"/>
              <a:t>, система за </a:t>
            </a:r>
            <a:r>
              <a:rPr lang="ru-RU" sz="1600" dirty="0" err="1" smtClean="0"/>
              <a:t>домашна</a:t>
            </a:r>
            <a:r>
              <a:rPr lang="ru-RU" sz="1600" dirty="0" smtClean="0"/>
              <a:t> мрежа, наречена "</a:t>
            </a:r>
            <a:r>
              <a:rPr lang="ru-RU" sz="1600" dirty="0" err="1" smtClean="0">
                <a:hlinkClick r:id="rId8" tooltip="HomeGroup (страницата не съществува)"/>
              </a:rPr>
              <a:t>HomeGroup</a:t>
            </a:r>
            <a:r>
              <a:rPr lang="ru-RU" sz="1600" dirty="0" smtClean="0"/>
              <a:t>" и </a:t>
            </a:r>
            <a:r>
              <a:rPr lang="ru-RU" sz="1600" dirty="0" err="1" smtClean="0"/>
              <a:t>подобрения</a:t>
            </a:r>
            <a:r>
              <a:rPr lang="ru-RU" sz="1600" dirty="0" smtClean="0"/>
              <a:t> в </a:t>
            </a:r>
            <a:r>
              <a:rPr lang="ru-RU" sz="1600" dirty="0" err="1" smtClean="0"/>
              <a:t>производителността</a:t>
            </a:r>
            <a:r>
              <a:rPr lang="ru-RU" sz="1600" dirty="0" smtClean="0"/>
              <a:t>. </a:t>
            </a:r>
            <a:r>
              <a:rPr lang="ru-RU" sz="1600" dirty="0" err="1" smtClean="0"/>
              <a:t>Някои</a:t>
            </a:r>
            <a:r>
              <a:rPr lang="ru-RU" sz="1600" dirty="0" smtClean="0"/>
              <a:t> приложения, </a:t>
            </a:r>
            <a:r>
              <a:rPr lang="ru-RU" sz="1600" dirty="0" err="1" smtClean="0"/>
              <a:t>които</a:t>
            </a:r>
            <a:r>
              <a:rPr lang="ru-RU" sz="1600" dirty="0" smtClean="0"/>
              <a:t> </a:t>
            </a:r>
            <a:r>
              <a:rPr lang="ru-RU" sz="1600" dirty="0" err="1" smtClean="0"/>
              <a:t>досега</a:t>
            </a:r>
            <a:r>
              <a:rPr lang="ru-RU" sz="1600" dirty="0" smtClean="0"/>
              <a:t> </a:t>
            </a:r>
            <a:r>
              <a:rPr lang="ru-RU" sz="1600" dirty="0" err="1" smtClean="0"/>
              <a:t>са</a:t>
            </a:r>
            <a:r>
              <a:rPr lang="ru-RU" sz="1600" dirty="0" smtClean="0"/>
              <a:t> били </a:t>
            </a:r>
            <a:r>
              <a:rPr lang="ru-RU" sz="1600" dirty="0" err="1" smtClean="0"/>
              <a:t>включени</a:t>
            </a:r>
            <a:r>
              <a:rPr lang="ru-RU" sz="1600" dirty="0" smtClean="0"/>
              <a:t> в </a:t>
            </a:r>
            <a:r>
              <a:rPr lang="ru-RU" sz="1600" dirty="0" err="1" smtClean="0"/>
              <a:t>предни</a:t>
            </a:r>
            <a:r>
              <a:rPr lang="ru-RU" sz="1600" dirty="0" smtClean="0"/>
              <a:t> издания на </a:t>
            </a:r>
            <a:r>
              <a:rPr lang="ru-RU" sz="1600" dirty="0" err="1" smtClean="0"/>
              <a:t>Microsoft</a:t>
            </a:r>
            <a:r>
              <a:rPr lang="ru-RU" sz="1600" dirty="0" smtClean="0"/>
              <a:t>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, </a:t>
            </a:r>
            <a:r>
              <a:rPr lang="ru-RU" sz="1600" dirty="0" err="1" smtClean="0"/>
              <a:t>най-видните</a:t>
            </a:r>
            <a:r>
              <a:rPr lang="ru-RU" sz="1600" dirty="0" smtClean="0"/>
              <a:t> от </a:t>
            </a:r>
            <a:r>
              <a:rPr lang="ru-RU" sz="1600" dirty="0" err="1" smtClean="0"/>
              <a:t>които</a:t>
            </a:r>
            <a:r>
              <a:rPr lang="ru-RU" sz="1600" dirty="0" smtClean="0"/>
              <a:t>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</a:t>
            </a:r>
            <a:r>
              <a:rPr lang="ru-RU" sz="1600" dirty="0" err="1" smtClean="0"/>
              <a:t>Mail</a:t>
            </a:r>
            <a:r>
              <a:rPr lang="ru-RU" sz="1600" dirty="0" smtClean="0"/>
              <a:t>,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</a:t>
            </a:r>
            <a:r>
              <a:rPr lang="ru-RU" sz="1600" dirty="0" err="1" smtClean="0"/>
              <a:t>Calendar</a:t>
            </a:r>
            <a:r>
              <a:rPr lang="ru-RU" sz="1600" dirty="0" smtClean="0"/>
              <a:t>,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</a:t>
            </a:r>
            <a:r>
              <a:rPr lang="ru-RU" sz="1600" dirty="0" err="1" smtClean="0"/>
              <a:t>Movie</a:t>
            </a:r>
            <a:r>
              <a:rPr lang="ru-RU" sz="1600" dirty="0" smtClean="0"/>
              <a:t> </a:t>
            </a:r>
            <a:r>
              <a:rPr lang="ru-RU" sz="1600" dirty="0" err="1" smtClean="0"/>
              <a:t>Maker</a:t>
            </a:r>
            <a:r>
              <a:rPr lang="ru-RU" sz="1600" dirty="0" smtClean="0"/>
              <a:t> и </a:t>
            </a:r>
            <a:r>
              <a:rPr lang="ru-RU" sz="1600" dirty="0" err="1" smtClean="0"/>
              <a:t>Windows</a:t>
            </a:r>
            <a:r>
              <a:rPr lang="ru-RU" sz="1600" dirty="0" smtClean="0"/>
              <a:t> </a:t>
            </a:r>
            <a:r>
              <a:rPr lang="ru-RU" sz="1600" dirty="0" err="1" smtClean="0"/>
              <a:t>Photo</a:t>
            </a:r>
            <a:r>
              <a:rPr lang="ru-RU" sz="1600" dirty="0" smtClean="0"/>
              <a:t> </a:t>
            </a:r>
            <a:r>
              <a:rPr lang="ru-RU" sz="1600" dirty="0" err="1" smtClean="0"/>
              <a:t>Gallery</a:t>
            </a:r>
            <a:r>
              <a:rPr lang="ru-RU" sz="1600" dirty="0" smtClean="0"/>
              <a:t>, вече не </a:t>
            </a:r>
            <a:r>
              <a:rPr lang="ru-RU" sz="1600" dirty="0" err="1" smtClean="0"/>
              <a:t>са</a:t>
            </a:r>
            <a:r>
              <a:rPr lang="ru-RU" sz="1600" dirty="0" smtClean="0"/>
              <a:t> част от </a:t>
            </a:r>
            <a:r>
              <a:rPr lang="ru-RU" sz="1600" dirty="0" err="1" smtClean="0"/>
              <a:t>операционната</a:t>
            </a:r>
            <a:r>
              <a:rPr lang="ru-RU" sz="1600" dirty="0" smtClean="0"/>
              <a:t> система. Вместо </a:t>
            </a:r>
            <a:r>
              <a:rPr lang="ru-RU" sz="1600" dirty="0" err="1" smtClean="0"/>
              <a:t>това</a:t>
            </a:r>
            <a:r>
              <a:rPr lang="ru-RU" sz="1600" dirty="0" smtClean="0"/>
              <a:t> те се </a:t>
            </a:r>
            <a:r>
              <a:rPr lang="ru-RU" sz="1600" dirty="0" err="1" smtClean="0"/>
              <a:t>предлагат</a:t>
            </a:r>
            <a:r>
              <a:rPr lang="ru-RU" sz="1600" dirty="0" smtClean="0"/>
              <a:t> по </a:t>
            </a:r>
            <a:r>
              <a:rPr lang="ru-RU" sz="1600" dirty="0" err="1" smtClean="0"/>
              <a:t>отделно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5" name="Windows_Startup-notification_sound-10850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285984" y="428604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Windows 8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785786" y="1357298"/>
            <a:ext cx="72152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8</a:t>
            </a:r>
            <a:r>
              <a:rPr lang="ru-RU" dirty="0" smtClean="0"/>
              <a:t> е </a:t>
            </a:r>
            <a:r>
              <a:rPr lang="ru-RU" dirty="0" err="1" smtClean="0"/>
              <a:t>най-новата</a:t>
            </a:r>
            <a:r>
              <a:rPr lang="ru-RU" dirty="0" smtClean="0"/>
              <a:t> версия на </a:t>
            </a:r>
            <a:r>
              <a:rPr lang="ru-RU" dirty="0" err="1" smtClean="0">
                <a:hlinkClick r:id="rId2" tooltip="Microsoft Windows"/>
              </a:rPr>
              <a:t>Microsoft</a:t>
            </a:r>
            <a:r>
              <a:rPr lang="ru-RU" dirty="0" smtClean="0">
                <a:hlinkClick r:id="rId2" tooltip="Microsoft Windows"/>
              </a:rPr>
              <a:t> </a:t>
            </a:r>
            <a:r>
              <a:rPr lang="ru-RU" dirty="0" err="1" smtClean="0">
                <a:hlinkClick r:id="rId2" tooltip="Microsoft Windows"/>
              </a:rPr>
              <a:t>Windows</a:t>
            </a:r>
            <a:r>
              <a:rPr lang="ru-RU" dirty="0" smtClean="0"/>
              <a:t>, </a:t>
            </a:r>
            <a:r>
              <a:rPr lang="ru-RU" dirty="0" smtClean="0">
                <a:hlinkClick r:id="rId3" tooltip="Операционна система"/>
              </a:rPr>
              <a:t>операционна система</a:t>
            </a:r>
            <a:r>
              <a:rPr lang="ru-RU" dirty="0" smtClean="0"/>
              <a:t> от </a:t>
            </a:r>
            <a:r>
              <a:rPr lang="ru-RU" dirty="0" err="1" smtClean="0">
                <a:hlinkClick r:id="rId4" tooltip="Microsoft"/>
              </a:rPr>
              <a:t>Microsoft</a:t>
            </a:r>
            <a:r>
              <a:rPr lang="ru-RU" dirty="0" smtClean="0"/>
              <a:t>, за </a:t>
            </a:r>
            <a:r>
              <a:rPr lang="ru-RU" dirty="0" err="1" smtClean="0"/>
              <a:t>употреба</a:t>
            </a:r>
            <a:r>
              <a:rPr lang="ru-RU" dirty="0" smtClean="0"/>
              <a:t> на </a:t>
            </a:r>
            <a:r>
              <a:rPr lang="ru-RU" dirty="0" err="1" smtClean="0">
                <a:hlinkClick r:id="rId5" tooltip="Персонален компютър"/>
              </a:rPr>
              <a:t>персонални</a:t>
            </a:r>
            <a:r>
              <a:rPr lang="ru-RU" dirty="0" smtClean="0">
                <a:hlinkClick r:id="rId5" tooltip="Персонален компютър"/>
              </a:rPr>
              <a:t> </a:t>
            </a:r>
            <a:r>
              <a:rPr lang="ru-RU" dirty="0" err="1" smtClean="0">
                <a:hlinkClick r:id="rId5" tooltip="Персонален компютър"/>
              </a:rPr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включително</a:t>
            </a:r>
            <a:r>
              <a:rPr lang="ru-RU" dirty="0" smtClean="0"/>
              <a:t> </a:t>
            </a:r>
            <a:r>
              <a:rPr lang="ru-RU" dirty="0" err="1" smtClean="0"/>
              <a:t>домашни</a:t>
            </a:r>
            <a:r>
              <a:rPr lang="ru-RU" dirty="0" smtClean="0"/>
              <a:t> и бизнес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>
                <a:hlinkClick r:id="rId6" tooltip="Лаптоп"/>
              </a:rPr>
              <a:t>лаптопи</a:t>
            </a:r>
            <a:r>
              <a:rPr lang="ru-RU" dirty="0" smtClean="0"/>
              <a:t>, </a:t>
            </a:r>
            <a:r>
              <a:rPr lang="ru-RU" dirty="0" err="1" smtClean="0">
                <a:hlinkClick r:id="rId7" tooltip="Таблет"/>
              </a:rPr>
              <a:t>таблети</a:t>
            </a:r>
            <a:r>
              <a:rPr lang="ru-RU" dirty="0" smtClean="0"/>
              <a:t>, </a:t>
            </a:r>
            <a:r>
              <a:rPr lang="ru-RU" dirty="0" err="1" smtClean="0">
                <a:hlinkClick r:id="rId8" tooltip="Медиа център (страницата не съществува)"/>
              </a:rPr>
              <a:t>медиа</a:t>
            </a:r>
            <a:r>
              <a:rPr lang="ru-RU" dirty="0" smtClean="0">
                <a:hlinkClick r:id="rId8" tooltip="Медиа център (страницата не съществува)"/>
              </a:rPr>
              <a:t> </a:t>
            </a:r>
            <a:r>
              <a:rPr lang="ru-RU" dirty="0" err="1" smtClean="0">
                <a:hlinkClick r:id="rId8" tooltip="Медиа център (страницата не съществува)"/>
              </a:rPr>
              <a:t>център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. </a:t>
            </a:r>
            <a:r>
              <a:rPr lang="ru-RU" dirty="0" err="1" smtClean="0"/>
              <a:t>Финалната</a:t>
            </a:r>
            <a:r>
              <a:rPr lang="ru-RU" dirty="0" smtClean="0"/>
              <a:t> версия (</a:t>
            </a:r>
            <a:r>
              <a:rPr lang="ru-RU" dirty="0" err="1" smtClean="0"/>
              <a:t>Windows</a:t>
            </a:r>
            <a:r>
              <a:rPr lang="ru-RU" dirty="0" smtClean="0"/>
              <a:t> 8 </a:t>
            </a:r>
            <a:r>
              <a:rPr lang="ru-RU" dirty="0" err="1" smtClean="0"/>
              <a:t>Build</a:t>
            </a:r>
            <a:r>
              <a:rPr lang="ru-RU" dirty="0" smtClean="0"/>
              <a:t> 9200 RTM) </a:t>
            </a:r>
            <a:r>
              <a:rPr lang="ru-RU" dirty="0" err="1" smtClean="0"/>
              <a:t>беше</a:t>
            </a:r>
            <a:r>
              <a:rPr lang="ru-RU" dirty="0" smtClean="0"/>
              <a:t> </a:t>
            </a:r>
            <a:r>
              <a:rPr lang="ru-RU" dirty="0" err="1" smtClean="0"/>
              <a:t>представена</a:t>
            </a:r>
            <a:r>
              <a:rPr lang="ru-RU" dirty="0" smtClean="0"/>
              <a:t> на 25 </a:t>
            </a:r>
            <a:r>
              <a:rPr lang="ru-RU" dirty="0" err="1" smtClean="0"/>
              <a:t>октомври</a:t>
            </a:r>
            <a:r>
              <a:rPr lang="ru-RU" dirty="0" smtClean="0"/>
              <a:t>, а за </a:t>
            </a:r>
            <a:r>
              <a:rPr lang="ru-RU" dirty="0" err="1" smtClean="0"/>
              <a:t>продажба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8 и </a:t>
            </a:r>
            <a:r>
              <a:rPr lang="ru-RU" dirty="0" err="1" smtClean="0"/>
              <a:t>компютри</a:t>
            </a:r>
            <a:r>
              <a:rPr lang="ru-RU" dirty="0" smtClean="0"/>
              <a:t> /</a:t>
            </a:r>
            <a:r>
              <a:rPr lang="ru-RU" dirty="0" err="1" smtClean="0"/>
              <a:t>таблети</a:t>
            </a:r>
            <a:r>
              <a:rPr lang="ru-RU" dirty="0" smtClean="0"/>
              <a:t>/ с </a:t>
            </a:r>
            <a:r>
              <a:rPr lang="ru-RU" dirty="0" err="1" smtClean="0"/>
              <a:t>предварително</a:t>
            </a:r>
            <a:r>
              <a:rPr lang="ru-RU" dirty="0" smtClean="0"/>
              <a:t> </a:t>
            </a:r>
            <a:r>
              <a:rPr lang="ru-RU" dirty="0" err="1" smtClean="0"/>
              <a:t>инсталиран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dirty="0" smtClean="0"/>
              <a:t> 8 </a:t>
            </a:r>
            <a:r>
              <a:rPr lang="ru-RU" dirty="0" err="1" smtClean="0"/>
              <a:t>бяха</a:t>
            </a:r>
            <a:r>
              <a:rPr lang="ru-RU" dirty="0" smtClean="0"/>
              <a:t> </a:t>
            </a:r>
            <a:r>
              <a:rPr lang="ru-RU" dirty="0" err="1" smtClean="0"/>
              <a:t>пуснати</a:t>
            </a:r>
            <a:r>
              <a:rPr lang="ru-RU" dirty="0" smtClean="0"/>
              <a:t> за </a:t>
            </a:r>
            <a:r>
              <a:rPr lang="ru-RU" dirty="0" err="1" smtClean="0"/>
              <a:t>продажба</a:t>
            </a:r>
            <a:r>
              <a:rPr lang="ru-RU" dirty="0" smtClean="0"/>
              <a:t> на 26 </a:t>
            </a:r>
            <a:r>
              <a:rPr lang="ru-RU" dirty="0" err="1" smtClean="0"/>
              <a:t>октомври</a:t>
            </a:r>
            <a:r>
              <a:rPr lang="ru-RU" dirty="0" smtClean="0"/>
              <a:t>. В </a:t>
            </a:r>
            <a:r>
              <a:rPr lang="ru-RU" dirty="0" err="1" smtClean="0"/>
              <a:t>България</a:t>
            </a:r>
            <a:r>
              <a:rPr lang="ru-RU" dirty="0" smtClean="0"/>
              <a:t> вече </a:t>
            </a:r>
            <a:r>
              <a:rPr lang="ru-RU" dirty="0" err="1" smtClean="0"/>
              <a:t>също</a:t>
            </a:r>
            <a:r>
              <a:rPr lang="ru-RU" dirty="0" smtClean="0"/>
              <a:t> се </a:t>
            </a:r>
            <a:r>
              <a:rPr lang="ru-RU" dirty="0" err="1" smtClean="0"/>
              <a:t>разпространяват</a:t>
            </a:r>
            <a:r>
              <a:rPr lang="ru-RU" dirty="0" smtClean="0"/>
              <a:t> копия на </a:t>
            </a:r>
            <a:r>
              <a:rPr lang="ru-RU" dirty="0" err="1" smtClean="0"/>
              <a:t>новата</a:t>
            </a:r>
            <a:r>
              <a:rPr lang="ru-RU" dirty="0" smtClean="0"/>
              <a:t> операционна система на </a:t>
            </a:r>
            <a:r>
              <a:rPr lang="ru-RU" dirty="0" err="1" smtClean="0"/>
              <a:t>Microsoft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214414" y="428604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OS/2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785786" y="857232"/>
            <a:ext cx="621510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/>
          </a:p>
          <a:p>
            <a:r>
              <a:rPr lang="ru-RU" dirty="0" smtClean="0"/>
              <a:t>От </a:t>
            </a:r>
            <a:r>
              <a:rPr lang="ru-RU" dirty="0" err="1" smtClean="0"/>
              <a:t>средата</a:t>
            </a:r>
            <a:r>
              <a:rPr lang="ru-RU" dirty="0" smtClean="0"/>
              <a:t> до края на </a:t>
            </a:r>
            <a:r>
              <a:rPr lang="ru-RU" dirty="0" err="1" smtClean="0"/>
              <a:t>осемдесетте</a:t>
            </a:r>
            <a:r>
              <a:rPr lang="ru-RU" dirty="0" smtClean="0"/>
              <a:t> </a:t>
            </a:r>
            <a:r>
              <a:rPr lang="ru-RU" dirty="0" err="1" smtClean="0"/>
              <a:t>години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XX в. </a:t>
            </a:r>
            <a:r>
              <a:rPr lang="ru-RU" dirty="0" err="1" smtClean="0">
                <a:hlinkClick r:id="rId2" tooltip="Microsoft"/>
              </a:rPr>
              <a:t>Microsoft</a:t>
            </a:r>
            <a:r>
              <a:rPr lang="ru-RU" dirty="0" smtClean="0"/>
              <a:t> и </a:t>
            </a:r>
            <a:r>
              <a:rPr lang="ru-RU" dirty="0" smtClean="0">
                <a:hlinkClick r:id="rId3" tooltip="IBM"/>
              </a:rPr>
              <a:t>IBM</a:t>
            </a:r>
            <a:r>
              <a:rPr lang="ru-RU" dirty="0" smtClean="0"/>
              <a:t> </a:t>
            </a:r>
            <a:r>
              <a:rPr lang="ru-RU" dirty="0" err="1" smtClean="0"/>
              <a:t>заедно</a:t>
            </a:r>
            <a:r>
              <a:rPr lang="ru-RU" dirty="0" smtClean="0"/>
              <a:t> </a:t>
            </a:r>
            <a:r>
              <a:rPr lang="ru-RU" dirty="0" err="1" smtClean="0"/>
              <a:t>разработвали</a:t>
            </a:r>
            <a:r>
              <a:rPr lang="ru-RU" dirty="0" smtClean="0"/>
              <a:t> OS/2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заместител</a:t>
            </a:r>
            <a:r>
              <a:rPr lang="ru-RU" dirty="0" smtClean="0"/>
              <a:t> на </a:t>
            </a:r>
            <a:r>
              <a:rPr lang="ru-RU" dirty="0" smtClean="0">
                <a:hlinkClick r:id="rId4" tooltip="DOS"/>
              </a:rPr>
              <a:t>DOS</a:t>
            </a:r>
            <a:r>
              <a:rPr lang="ru-RU" dirty="0" smtClean="0"/>
              <a:t>. OS/2 </a:t>
            </a:r>
            <a:r>
              <a:rPr lang="ru-RU" dirty="0" err="1" smtClean="0"/>
              <a:t>щял</a:t>
            </a:r>
            <a:r>
              <a:rPr lang="ru-RU" dirty="0" smtClean="0"/>
              <a:t> да се </a:t>
            </a:r>
            <a:r>
              <a:rPr lang="ru-RU" dirty="0" err="1" smtClean="0"/>
              <a:t>възползва</a:t>
            </a:r>
            <a:r>
              <a:rPr lang="ru-RU" dirty="0" smtClean="0"/>
              <a:t> </a:t>
            </a:r>
            <a:r>
              <a:rPr lang="ru-RU" dirty="0" err="1" smtClean="0"/>
              <a:t>напълно</a:t>
            </a:r>
            <a:r>
              <a:rPr lang="ru-RU" dirty="0" smtClean="0"/>
              <a:t> от </a:t>
            </a:r>
            <a:r>
              <a:rPr lang="ru-RU" dirty="0" err="1" smtClean="0"/>
              <a:t>гореспоменатия</a:t>
            </a:r>
            <a:r>
              <a:rPr lang="ru-RU" dirty="0" smtClean="0"/>
              <a:t> режим </a:t>
            </a:r>
            <a:r>
              <a:rPr lang="ru-RU" dirty="0" err="1" smtClean="0">
                <a:hlinkClick r:id="rId5" tooltip="Protected mode"/>
              </a:rPr>
              <a:t>Protected</a:t>
            </a:r>
            <a:r>
              <a:rPr lang="ru-RU" dirty="0" smtClean="0">
                <a:hlinkClick r:id="rId5" tooltip="Protected mode"/>
              </a:rPr>
              <a:t> </a:t>
            </a:r>
            <a:r>
              <a:rPr lang="ru-RU" dirty="0" err="1" smtClean="0">
                <a:hlinkClick r:id="rId5" tooltip="Protected mode"/>
              </a:rPr>
              <a:t>mode</a:t>
            </a:r>
            <a:r>
              <a:rPr lang="ru-RU" dirty="0" smtClean="0"/>
              <a:t> на </a:t>
            </a:r>
            <a:r>
              <a:rPr lang="ru-RU" dirty="0" err="1" smtClean="0"/>
              <a:t>процесора</a:t>
            </a:r>
            <a:r>
              <a:rPr lang="ru-RU" dirty="0" smtClean="0"/>
              <a:t> </a:t>
            </a:r>
            <a:r>
              <a:rPr lang="ru-RU" dirty="0" err="1" smtClean="0">
                <a:hlinkClick r:id="rId6" tooltip="Intel"/>
              </a:rPr>
              <a:t>Intel</a:t>
            </a:r>
            <a:r>
              <a:rPr lang="ru-RU" dirty="0" smtClean="0"/>
              <a:t> </a:t>
            </a:r>
            <a:r>
              <a:rPr lang="ru-RU" dirty="0" smtClean="0">
                <a:hlinkClick r:id="rId7" tooltip="80286 (страницата не съществува)"/>
              </a:rPr>
              <a:t>80286</a:t>
            </a:r>
            <a:r>
              <a:rPr lang="ru-RU" dirty="0" smtClean="0"/>
              <a:t> и </a:t>
            </a:r>
            <a:r>
              <a:rPr lang="ru-RU" dirty="0" err="1" smtClean="0"/>
              <a:t>щял</a:t>
            </a:r>
            <a:r>
              <a:rPr lang="ru-RU" dirty="0" smtClean="0"/>
              <a:t> да </a:t>
            </a:r>
            <a:r>
              <a:rPr lang="ru-RU" dirty="0" err="1" smtClean="0"/>
              <a:t>има</a:t>
            </a:r>
            <a:r>
              <a:rPr lang="ru-RU" dirty="0" smtClean="0"/>
              <a:t> до 16Mb </a:t>
            </a:r>
            <a:r>
              <a:rPr lang="ru-RU" dirty="0" err="1" smtClean="0"/>
              <a:t>памет</a:t>
            </a:r>
            <a:r>
              <a:rPr lang="ru-RU" dirty="0" smtClean="0"/>
              <a:t>. OS/2 1.0, </a:t>
            </a:r>
            <a:r>
              <a:rPr lang="ru-RU" dirty="0" err="1" smtClean="0"/>
              <a:t>пуснат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smtClean="0">
                <a:hlinkClick r:id="rId8" tooltip="1987"/>
              </a:rPr>
              <a:t>1987</a:t>
            </a:r>
            <a:r>
              <a:rPr lang="ru-RU" dirty="0" smtClean="0"/>
              <a:t> г., </a:t>
            </a:r>
            <a:r>
              <a:rPr lang="ru-RU" dirty="0" err="1" smtClean="0"/>
              <a:t>поддържал</a:t>
            </a:r>
            <a:r>
              <a:rPr lang="ru-RU" dirty="0" smtClean="0"/>
              <a:t> </a:t>
            </a:r>
            <a:r>
              <a:rPr lang="ru-RU" dirty="0" err="1" smtClean="0"/>
              <a:t>смяната</a:t>
            </a:r>
            <a:r>
              <a:rPr lang="ru-RU" dirty="0" smtClean="0"/>
              <a:t> на задачи и </a:t>
            </a:r>
            <a:r>
              <a:rPr lang="ru-RU" dirty="0" err="1" smtClean="0"/>
              <a:t>изпълнението</a:t>
            </a:r>
            <a:r>
              <a:rPr lang="ru-RU" dirty="0" smtClean="0"/>
              <a:t> на </a:t>
            </a:r>
            <a:r>
              <a:rPr lang="ru-RU" dirty="0" err="1" smtClean="0"/>
              <a:t>няколко</a:t>
            </a:r>
            <a:r>
              <a:rPr lang="ru-RU" dirty="0" smtClean="0"/>
              <a:t> задачи </a:t>
            </a:r>
            <a:r>
              <a:rPr lang="ru-RU" dirty="0" err="1" smtClean="0"/>
              <a:t>едновременно</a:t>
            </a:r>
            <a:r>
              <a:rPr lang="ru-RU" dirty="0" smtClean="0"/>
              <a:t> и </a:t>
            </a:r>
            <a:r>
              <a:rPr lang="ru-RU" dirty="0" err="1" smtClean="0"/>
              <a:t>позволявал</a:t>
            </a:r>
            <a:r>
              <a:rPr lang="ru-RU" dirty="0" smtClean="0"/>
              <a:t> </a:t>
            </a:r>
            <a:r>
              <a:rPr lang="ru-RU" dirty="0" err="1" smtClean="0"/>
              <a:t>пускане</a:t>
            </a:r>
            <a:r>
              <a:rPr lang="ru-RU" dirty="0" smtClean="0"/>
              <a:t> на </a:t>
            </a:r>
            <a:r>
              <a:rPr lang="ru-RU" dirty="0" smtClean="0">
                <a:hlinkClick r:id="rId4" tooltip="DOS"/>
              </a:rPr>
              <a:t>DOS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Графичния</a:t>
            </a:r>
            <a:r>
              <a:rPr lang="ru-RU" dirty="0" smtClean="0"/>
              <a:t> </a:t>
            </a:r>
            <a:r>
              <a:rPr lang="ru-RU" dirty="0" err="1" smtClean="0"/>
              <a:t>потребителски</a:t>
            </a:r>
            <a:r>
              <a:rPr lang="ru-RU" dirty="0" smtClean="0"/>
              <a:t> интерфейс (GUI), наречен </a:t>
            </a:r>
            <a:r>
              <a:rPr lang="ru-RU" dirty="0" err="1" smtClean="0"/>
              <a:t>Presentation</a:t>
            </a:r>
            <a:r>
              <a:rPr lang="ru-RU" dirty="0" smtClean="0"/>
              <a:t> </a:t>
            </a:r>
            <a:r>
              <a:rPr lang="ru-RU" dirty="0" err="1" smtClean="0"/>
              <a:t>Manager</a:t>
            </a:r>
            <a:r>
              <a:rPr lang="ru-RU" dirty="0" smtClean="0"/>
              <a:t> (PM), не </a:t>
            </a:r>
            <a:r>
              <a:rPr lang="ru-RU" dirty="0" err="1" smtClean="0"/>
              <a:t>можел</a:t>
            </a:r>
            <a:r>
              <a:rPr lang="ru-RU" dirty="0" smtClean="0"/>
              <a:t> да </a:t>
            </a:r>
            <a:r>
              <a:rPr lang="ru-RU" dirty="0" err="1" smtClean="0"/>
              <a:t>работи</a:t>
            </a:r>
            <a:r>
              <a:rPr lang="ru-RU" dirty="0" smtClean="0"/>
              <a:t> с OS/2, </a:t>
            </a:r>
            <a:r>
              <a:rPr lang="ru-RU" dirty="0" err="1" smtClean="0"/>
              <a:t>докато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smtClean="0">
                <a:hlinkClick r:id="rId9" tooltip="1988"/>
              </a:rPr>
              <a:t>1988</a:t>
            </a:r>
            <a:r>
              <a:rPr lang="ru-RU" dirty="0" smtClean="0"/>
              <a:t> г. не била </a:t>
            </a:r>
            <a:r>
              <a:rPr lang="ru-RU" dirty="0" err="1" smtClean="0"/>
              <a:t>пусната</a:t>
            </a:r>
            <a:r>
              <a:rPr lang="ru-RU" dirty="0" smtClean="0"/>
              <a:t> версия 1.1. </a:t>
            </a:r>
            <a:r>
              <a:rPr lang="ru-RU" dirty="0" err="1" smtClean="0"/>
              <a:t>Нейният</a:t>
            </a:r>
            <a:r>
              <a:rPr lang="ru-RU" dirty="0" smtClean="0"/>
              <a:t> </a:t>
            </a:r>
            <a:r>
              <a:rPr lang="ru-RU" dirty="0" err="1" smtClean="0">
                <a:hlinkClick r:id="rId10" tooltip="API"/>
              </a:rPr>
              <a:t>приложно-програмен</a:t>
            </a:r>
            <a:r>
              <a:rPr lang="ru-RU" dirty="0" smtClean="0">
                <a:hlinkClick r:id="rId10" tooltip="API"/>
              </a:rPr>
              <a:t> интерфейс</a:t>
            </a:r>
            <a:r>
              <a:rPr lang="ru-RU" dirty="0" smtClean="0"/>
              <a:t> бил </a:t>
            </a:r>
            <a:r>
              <a:rPr lang="ru-RU" dirty="0" err="1" smtClean="0"/>
              <a:t>несъвместим</a:t>
            </a:r>
            <a:r>
              <a:rPr lang="ru-RU" dirty="0" smtClean="0"/>
              <a:t> с </a:t>
            </a:r>
            <a:r>
              <a:rPr lang="ru-RU" dirty="0" err="1" smtClean="0">
                <a:hlinkClick r:id="rId11" tooltip="Windows"/>
              </a:rPr>
              <a:t>Windows</a:t>
            </a:r>
            <a:r>
              <a:rPr lang="ru-RU" dirty="0" smtClean="0"/>
              <a:t>. </a:t>
            </a:r>
            <a:r>
              <a:rPr lang="ru-RU" dirty="0" err="1" smtClean="0"/>
              <a:t>Една</a:t>
            </a:r>
            <a:r>
              <a:rPr lang="ru-RU" dirty="0" smtClean="0"/>
              <a:t> от причините била, </a:t>
            </a:r>
            <a:r>
              <a:rPr lang="ru-RU" dirty="0" err="1" smtClean="0"/>
              <a:t>че</a:t>
            </a:r>
            <a:r>
              <a:rPr lang="ru-RU" dirty="0" smtClean="0"/>
              <a:t> </a:t>
            </a:r>
            <a:r>
              <a:rPr lang="ru-RU" dirty="0" err="1" smtClean="0"/>
              <a:t>Presentation</a:t>
            </a:r>
            <a:r>
              <a:rPr lang="ru-RU" dirty="0" smtClean="0"/>
              <a:t> </a:t>
            </a:r>
            <a:r>
              <a:rPr lang="ru-RU" dirty="0" err="1" smtClean="0"/>
              <a:t>Manager</a:t>
            </a:r>
            <a:r>
              <a:rPr lang="ru-RU" dirty="0" smtClean="0"/>
              <a:t> </a:t>
            </a:r>
            <a:r>
              <a:rPr lang="ru-RU" dirty="0" err="1" smtClean="0"/>
              <a:t>поставял</a:t>
            </a:r>
            <a:r>
              <a:rPr lang="ru-RU" dirty="0" smtClean="0"/>
              <a:t> </a:t>
            </a:r>
            <a:r>
              <a:rPr lang="ru-RU" dirty="0" err="1" smtClean="0">
                <a:hlinkClick r:id="rId12" tooltip="Координатна система"/>
              </a:rPr>
              <a:t>координатите</a:t>
            </a:r>
            <a:r>
              <a:rPr lang="ru-RU" dirty="0" smtClean="0"/>
              <a:t> 0,0 на X,Y в </a:t>
            </a:r>
            <a:r>
              <a:rPr lang="ru-RU" dirty="0" err="1" smtClean="0"/>
              <a:t>долния</a:t>
            </a:r>
            <a:r>
              <a:rPr lang="ru-RU" dirty="0" smtClean="0"/>
              <a:t> </a:t>
            </a:r>
            <a:r>
              <a:rPr lang="ru-RU" dirty="0" err="1" smtClean="0"/>
              <a:t>ляв</a:t>
            </a:r>
            <a:r>
              <a:rPr lang="ru-RU" dirty="0" smtClean="0"/>
              <a:t> </a:t>
            </a:r>
            <a:r>
              <a:rPr lang="ru-RU" dirty="0" err="1" smtClean="0"/>
              <a:t>ъгъл</a:t>
            </a:r>
            <a:r>
              <a:rPr lang="ru-RU" dirty="0" smtClean="0"/>
              <a:t> на </a:t>
            </a:r>
            <a:r>
              <a:rPr lang="ru-RU" dirty="0" err="1" smtClean="0"/>
              <a:t>екрана</a:t>
            </a:r>
            <a:r>
              <a:rPr lang="ru-RU" dirty="0" smtClean="0"/>
              <a:t>, </a:t>
            </a:r>
            <a:r>
              <a:rPr lang="ru-RU" dirty="0" err="1" smtClean="0"/>
              <a:t>докато</a:t>
            </a:r>
            <a:r>
              <a:rPr lang="ru-RU" dirty="0" smtClean="0"/>
              <a:t> </a:t>
            </a:r>
            <a:r>
              <a:rPr lang="ru-RU" dirty="0" err="1" smtClean="0">
                <a:hlinkClick r:id="rId11" tooltip="Windows"/>
              </a:rPr>
              <a:t>Windows</a:t>
            </a:r>
            <a:r>
              <a:rPr lang="ru-RU" dirty="0" smtClean="0"/>
              <a:t> </a:t>
            </a:r>
            <a:r>
              <a:rPr lang="ru-RU" dirty="0" err="1" smtClean="0"/>
              <a:t>ги</a:t>
            </a:r>
            <a:r>
              <a:rPr lang="ru-RU" dirty="0" smtClean="0"/>
              <a:t> слагал в </a:t>
            </a:r>
            <a:r>
              <a:rPr lang="ru-RU" dirty="0" err="1" smtClean="0"/>
              <a:t>горния</a:t>
            </a:r>
            <a:r>
              <a:rPr lang="ru-RU" dirty="0" smtClean="0"/>
              <a:t> </a:t>
            </a:r>
            <a:r>
              <a:rPr lang="ru-RU" dirty="0" err="1" smtClean="0"/>
              <a:t>ляв</a:t>
            </a:r>
            <a:r>
              <a:rPr lang="ru-RU" dirty="0" smtClean="0"/>
              <a:t> </a:t>
            </a:r>
            <a:r>
              <a:rPr lang="ru-RU" dirty="0" err="1" smtClean="0"/>
              <a:t>ъгъл</a:t>
            </a:r>
            <a:r>
              <a:rPr lang="ru-RU" dirty="0" smtClean="0"/>
              <a:t> на </a:t>
            </a:r>
            <a:r>
              <a:rPr lang="ru-RU" dirty="0" err="1" smtClean="0"/>
              <a:t>екрана</a:t>
            </a:r>
            <a:r>
              <a:rPr lang="ru-RU" dirty="0" smtClean="0"/>
              <a:t>, </a:t>
            </a:r>
            <a:r>
              <a:rPr lang="ru-RU" dirty="0" err="1" smtClean="0"/>
              <a:t>както</a:t>
            </a:r>
            <a:r>
              <a:rPr lang="ru-RU" dirty="0" smtClean="0"/>
              <a:t> е и при </a:t>
            </a:r>
            <a:r>
              <a:rPr lang="ru-RU" dirty="0" err="1" smtClean="0"/>
              <a:t>други</a:t>
            </a:r>
            <a:r>
              <a:rPr lang="ru-RU" dirty="0" smtClean="0"/>
              <a:t> </a:t>
            </a:r>
            <a:r>
              <a:rPr lang="ru-RU" dirty="0" err="1" smtClean="0"/>
              <a:t>прозоречни</a:t>
            </a:r>
            <a:r>
              <a:rPr lang="ru-RU" dirty="0" smtClean="0"/>
              <a:t> </a:t>
            </a:r>
            <a:r>
              <a:rPr lang="ru-RU" dirty="0" err="1" smtClean="0"/>
              <a:t>компютърни</a:t>
            </a:r>
            <a:r>
              <a:rPr lang="ru-RU" dirty="0" smtClean="0"/>
              <a:t> </a:t>
            </a:r>
            <a:r>
              <a:rPr lang="ru-RU" dirty="0" err="1" smtClean="0"/>
              <a:t>операционни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Версия 1.2, </a:t>
            </a:r>
            <a:r>
              <a:rPr lang="ru-RU" dirty="0" err="1" smtClean="0"/>
              <a:t>пусната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smtClean="0">
                <a:hlinkClick r:id="rId13" tooltip="1989"/>
              </a:rPr>
              <a:t>1989</a:t>
            </a:r>
            <a:r>
              <a:rPr lang="ru-RU" dirty="0" smtClean="0"/>
              <a:t> г., представила нова </a:t>
            </a:r>
            <a:r>
              <a:rPr lang="ru-RU" dirty="0" err="1" smtClean="0"/>
              <a:t>файлова</a:t>
            </a:r>
            <a:r>
              <a:rPr lang="ru-RU" dirty="0" smtClean="0"/>
              <a:t> система, </a:t>
            </a:r>
            <a:r>
              <a:rPr lang="ru-RU" dirty="0" smtClean="0">
                <a:hlinkClick r:id="rId14" tooltip="HPFS (страницата не съществува)"/>
              </a:rPr>
              <a:t>HPFS</a:t>
            </a:r>
            <a:r>
              <a:rPr lang="ru-RU" dirty="0" smtClean="0"/>
              <a:t>, </a:t>
            </a:r>
            <a:r>
              <a:rPr lang="ru-RU" dirty="0" err="1" smtClean="0"/>
              <a:t>която</a:t>
            </a:r>
            <a:r>
              <a:rPr lang="ru-RU" dirty="0" smtClean="0"/>
              <a:t> </a:t>
            </a:r>
            <a:r>
              <a:rPr lang="ru-RU" dirty="0" err="1" smtClean="0"/>
              <a:t>щяла</a:t>
            </a:r>
            <a:r>
              <a:rPr lang="ru-RU" dirty="0" smtClean="0"/>
              <a:t> да замести </a:t>
            </a:r>
            <a:r>
              <a:rPr lang="ru-RU" dirty="0" err="1" smtClean="0"/>
              <a:t>файловата</a:t>
            </a:r>
            <a:r>
              <a:rPr lang="ru-RU" dirty="0" smtClean="0"/>
              <a:t> система FAT.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 descr="windows-logo_large_verge_medium_landsca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windows_x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785918" y="642918"/>
            <a:ext cx="5929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bg-BG" sz="2800" b="1" dirty="0" smtClean="0">
                <a:solidFill>
                  <a:srgbClr val="FF0000"/>
                </a:solidFill>
              </a:rPr>
              <a:t>2.</a:t>
            </a: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bg-BG" sz="2800" b="1" dirty="0" smtClean="0">
                <a:solidFill>
                  <a:srgbClr val="FF0000"/>
                </a:solidFill>
              </a:rPr>
              <a:t>Операционна система “</a:t>
            </a:r>
            <a:r>
              <a:rPr lang="en-US" sz="2800" b="1" dirty="0" smtClean="0">
                <a:solidFill>
                  <a:srgbClr val="FF0000"/>
                </a:solidFill>
              </a:rPr>
              <a:t>Macintosh –</a:t>
            </a:r>
            <a:r>
              <a:rPr lang="bg-BG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Mac Os</a:t>
            </a:r>
            <a:r>
              <a:rPr lang="bg-BG" sz="2800" b="1" dirty="0" smtClean="0">
                <a:solidFill>
                  <a:srgbClr val="FF0000"/>
                </a:solidFill>
              </a:rPr>
              <a:t>”</a:t>
            </a:r>
            <a:endParaRPr lang="bg-BG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3000364" y="642918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 Mac mini</a:t>
            </a:r>
            <a:endParaRPr lang="bg-BG" sz="2400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1928794" y="1571612"/>
            <a:ext cx="5000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най-евтиният</a:t>
            </a:r>
            <a:r>
              <a:rPr lang="ru-RU" dirty="0" smtClean="0"/>
              <a:t> за момента Макинтош, </a:t>
            </a:r>
            <a:r>
              <a:rPr lang="ru-RU" dirty="0" err="1" smtClean="0"/>
              <a:t>който</a:t>
            </a:r>
            <a:r>
              <a:rPr lang="ru-RU" dirty="0" smtClean="0"/>
              <a:t> се </a:t>
            </a:r>
            <a:r>
              <a:rPr lang="ru-RU" dirty="0" err="1" smtClean="0"/>
              <a:t>произвежда</a:t>
            </a:r>
            <a:r>
              <a:rPr lang="ru-RU" dirty="0" smtClean="0"/>
              <a:t>. </a:t>
            </a:r>
            <a:r>
              <a:rPr lang="ru-RU" dirty="0" err="1" smtClean="0"/>
              <a:t>Изпраща</a:t>
            </a:r>
            <a:r>
              <a:rPr lang="ru-RU" dirty="0" smtClean="0"/>
              <a:t> се на </a:t>
            </a:r>
            <a:r>
              <a:rPr lang="ru-RU" dirty="0" err="1" smtClean="0"/>
              <a:t>потребителите</a:t>
            </a:r>
            <a:r>
              <a:rPr lang="ru-RU" dirty="0" smtClean="0"/>
              <a:t> без монитор, клавиатура и мишка. </a:t>
            </a:r>
            <a:r>
              <a:rPr lang="ru-RU" dirty="0" err="1" smtClean="0"/>
              <a:t>Налични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2 версии,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са</a:t>
            </a:r>
            <a:r>
              <a:rPr lang="ru-RU" dirty="0" smtClean="0"/>
              <a:t> </a:t>
            </a:r>
            <a:r>
              <a:rPr lang="ru-RU" dirty="0" err="1" smtClean="0"/>
              <a:t>оборудвани</a:t>
            </a:r>
            <a:r>
              <a:rPr lang="ru-RU" dirty="0" smtClean="0"/>
              <a:t> с </a:t>
            </a:r>
            <a:r>
              <a:rPr lang="ru-RU" dirty="0" err="1" smtClean="0"/>
              <a:t>процесори</a:t>
            </a:r>
            <a:r>
              <a:rPr lang="ru-RU" dirty="0" smtClean="0"/>
              <a:t> </a:t>
            </a:r>
            <a:r>
              <a:rPr lang="ru-RU" dirty="0" err="1" smtClean="0"/>
              <a:t>Core</a:t>
            </a:r>
            <a:r>
              <a:rPr lang="ru-RU" dirty="0" smtClean="0"/>
              <a:t> </a:t>
            </a:r>
            <a:r>
              <a:rPr lang="ru-RU" dirty="0" err="1" smtClean="0"/>
              <a:t>Duo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  <p:transition>
    <p:pull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857356" y="642918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iMac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785786" y="1571612"/>
            <a:ext cx="5643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водещият</a:t>
            </a:r>
            <a:r>
              <a:rPr lang="ru-RU" dirty="0" smtClean="0"/>
              <a:t> </a:t>
            </a:r>
            <a:r>
              <a:rPr lang="ru-RU" dirty="0" err="1" smtClean="0"/>
              <a:t>модел</a:t>
            </a:r>
            <a:r>
              <a:rPr lang="ru-RU" dirty="0" smtClean="0"/>
              <a:t> в момента от </a:t>
            </a:r>
            <a:r>
              <a:rPr lang="ru-RU" dirty="0" err="1" smtClean="0"/>
              <a:t>продуктовата</a:t>
            </a:r>
            <a:r>
              <a:rPr lang="ru-RU" dirty="0" smtClean="0"/>
              <a:t> линия на </a:t>
            </a:r>
            <a:r>
              <a:rPr lang="ru-RU" dirty="0" err="1" smtClean="0"/>
              <a:t>Apple</a:t>
            </a:r>
            <a:r>
              <a:rPr lang="ru-RU" dirty="0" smtClean="0"/>
              <a:t> за </a:t>
            </a:r>
            <a:r>
              <a:rPr lang="ru-RU" dirty="0" err="1" smtClean="0"/>
              <a:t>десктопи</a:t>
            </a:r>
            <a:r>
              <a:rPr lang="ru-RU" dirty="0" smtClean="0"/>
              <a:t>. </a:t>
            </a:r>
            <a:r>
              <a:rPr lang="ru-RU" dirty="0" err="1" smtClean="0"/>
              <a:t>Разполага</a:t>
            </a:r>
            <a:r>
              <a:rPr lang="ru-RU" dirty="0" smtClean="0"/>
              <a:t> с </a:t>
            </a:r>
            <a:r>
              <a:rPr lang="ru-RU" dirty="0" err="1" smtClean="0"/>
              <a:t>мобилната</a:t>
            </a:r>
            <a:r>
              <a:rPr lang="ru-RU" dirty="0" smtClean="0"/>
              <a:t> версия на </a:t>
            </a:r>
            <a:r>
              <a:rPr lang="ru-RU" dirty="0" err="1" smtClean="0"/>
              <a:t>интелският</a:t>
            </a:r>
            <a:r>
              <a:rPr lang="ru-RU" dirty="0" smtClean="0"/>
              <a:t> </a:t>
            </a:r>
            <a:r>
              <a:rPr lang="ru-RU" dirty="0" err="1" smtClean="0"/>
              <a:t>процесор</a:t>
            </a:r>
            <a:r>
              <a:rPr lang="ru-RU" dirty="0" smtClean="0"/>
              <a:t> </a:t>
            </a:r>
            <a:r>
              <a:rPr lang="ru-RU" dirty="0" err="1" smtClean="0"/>
              <a:t>Core</a:t>
            </a:r>
            <a:r>
              <a:rPr lang="ru-RU" dirty="0" smtClean="0"/>
              <a:t> 2 </a:t>
            </a:r>
            <a:r>
              <a:rPr lang="ru-RU" dirty="0" err="1" smtClean="0"/>
              <a:t>Duo</a:t>
            </a:r>
            <a:r>
              <a:rPr lang="ru-RU" dirty="0" smtClean="0"/>
              <a:t>. </a:t>
            </a:r>
            <a:r>
              <a:rPr lang="ru-RU" dirty="0" err="1" smtClean="0"/>
              <a:t>Представлява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наречените</a:t>
            </a:r>
            <a:r>
              <a:rPr lang="ru-RU" dirty="0" smtClean="0"/>
              <a:t> „</a:t>
            </a:r>
            <a:r>
              <a:rPr lang="ru-RU" dirty="0" err="1" smtClean="0"/>
              <a:t>всичко</a:t>
            </a:r>
            <a:r>
              <a:rPr lang="ru-RU" dirty="0" smtClean="0"/>
              <a:t> в </a:t>
            </a:r>
            <a:r>
              <a:rPr lang="ru-RU" dirty="0" err="1" smtClean="0"/>
              <a:t>едно</a:t>
            </a:r>
            <a:r>
              <a:rPr lang="ru-RU" dirty="0" smtClean="0"/>
              <a:t>“ </a:t>
            </a:r>
            <a:r>
              <a:rPr lang="ru-RU" dirty="0" err="1" smtClean="0"/>
              <a:t>компютри</a:t>
            </a:r>
            <a:r>
              <a:rPr lang="ru-RU" dirty="0" smtClean="0"/>
              <a:t> и </a:t>
            </a:r>
            <a:r>
              <a:rPr lang="ru-RU" dirty="0" err="1" smtClean="0"/>
              <a:t>има</a:t>
            </a:r>
            <a:r>
              <a:rPr lang="ru-RU" dirty="0" smtClean="0"/>
              <a:t> разновидности от 20 и 24 </a:t>
            </a:r>
            <a:r>
              <a:rPr lang="ru-RU" dirty="0" err="1" smtClean="0"/>
              <a:t>инчови</a:t>
            </a:r>
            <a:r>
              <a:rPr lang="ru-RU" dirty="0" smtClean="0"/>
              <a:t> модели.</a:t>
            </a:r>
            <a:endParaRPr lang="bg-BG" dirty="0"/>
          </a:p>
        </p:txBody>
      </p:sp>
    </p:spTree>
  </p:cSld>
  <p:clrMapOvr>
    <a:masterClrMapping/>
  </p:clrMapOvr>
  <p:transition>
    <p:cover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2500298" y="2071678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bg-BG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Операционни системи на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</a:t>
            </a:r>
            <a:endParaRPr lang="bg-BG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285984" y="64291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Mac Pro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1571604" y="2000240"/>
            <a:ext cx="50006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най-скъпият</a:t>
            </a:r>
            <a:r>
              <a:rPr lang="ru-RU" dirty="0" smtClean="0"/>
              <a:t>, но и </a:t>
            </a:r>
            <a:r>
              <a:rPr lang="ru-RU" dirty="0" err="1" smtClean="0"/>
              <a:t>най-модерният</a:t>
            </a:r>
            <a:r>
              <a:rPr lang="ru-RU" dirty="0" smtClean="0"/>
              <a:t> </a:t>
            </a:r>
            <a:r>
              <a:rPr lang="ru-RU" dirty="0" err="1" smtClean="0"/>
              <a:t>компютър</a:t>
            </a:r>
            <a:r>
              <a:rPr lang="ru-RU" dirty="0" smtClean="0"/>
              <a:t> от </a:t>
            </a:r>
            <a:r>
              <a:rPr lang="ru-RU" dirty="0" err="1" smtClean="0"/>
              <a:t>горен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r>
              <a:rPr lang="ru-RU" dirty="0" smtClean="0"/>
              <a:t>, </a:t>
            </a:r>
            <a:r>
              <a:rPr lang="ru-RU" dirty="0" err="1" smtClean="0"/>
              <a:t>който</a:t>
            </a:r>
            <a:r>
              <a:rPr lang="ru-RU" dirty="0" smtClean="0"/>
              <a:t> замести </a:t>
            </a:r>
            <a:r>
              <a:rPr lang="ru-RU" dirty="0" err="1" smtClean="0"/>
              <a:t>Power</a:t>
            </a:r>
            <a:r>
              <a:rPr lang="ru-RU" dirty="0" smtClean="0"/>
              <a:t> </a:t>
            </a:r>
            <a:r>
              <a:rPr lang="ru-RU" dirty="0" err="1" smtClean="0"/>
              <a:t>Mac</a:t>
            </a:r>
            <a:r>
              <a:rPr lang="ru-RU" dirty="0" smtClean="0"/>
              <a:t> G5. Той </a:t>
            </a:r>
            <a:r>
              <a:rPr lang="ru-RU" dirty="0" err="1" smtClean="0"/>
              <a:t>разполага</a:t>
            </a:r>
            <a:r>
              <a:rPr lang="ru-RU" dirty="0" smtClean="0"/>
              <a:t> с 2 </a:t>
            </a:r>
            <a:r>
              <a:rPr lang="ru-RU" dirty="0" err="1" smtClean="0"/>
              <a:t>двуядрени</a:t>
            </a:r>
            <a:r>
              <a:rPr lang="ru-RU" dirty="0" smtClean="0"/>
              <a:t> </a:t>
            </a:r>
            <a:r>
              <a:rPr lang="ru-RU" dirty="0" err="1" smtClean="0"/>
              <a:t>процесора</a:t>
            </a:r>
            <a:r>
              <a:rPr lang="ru-RU" dirty="0" smtClean="0"/>
              <a:t> </a:t>
            </a:r>
            <a:r>
              <a:rPr lang="ru-RU" dirty="0" err="1" smtClean="0"/>
              <a:t>Intel</a:t>
            </a:r>
            <a:r>
              <a:rPr lang="ru-RU" dirty="0" smtClean="0"/>
              <a:t> </a:t>
            </a:r>
            <a:r>
              <a:rPr lang="ru-RU" dirty="0" err="1" smtClean="0"/>
              <a:t>Xeon</a:t>
            </a:r>
            <a:r>
              <a:rPr lang="ru-RU" dirty="0" smtClean="0"/>
              <a:t> ('</a:t>
            </a:r>
            <a:r>
              <a:rPr lang="ru-RU" dirty="0" err="1" smtClean="0"/>
              <a:t>Woodcrest</a:t>
            </a:r>
            <a:r>
              <a:rPr lang="ru-RU" dirty="0" smtClean="0"/>
              <a:t>'). За </a:t>
            </a:r>
            <a:r>
              <a:rPr lang="ru-RU" dirty="0" err="1" smtClean="0"/>
              <a:t>съжаление</a:t>
            </a:r>
            <a:r>
              <a:rPr lang="ru-RU" dirty="0" smtClean="0"/>
              <a:t> в пакета не е включен монитор.</a:t>
            </a:r>
            <a:endParaRPr lang="bg-BG" dirty="0"/>
          </a:p>
        </p:txBody>
      </p:sp>
    </p:spTree>
  </p:cSld>
  <p:clrMapOvr>
    <a:masterClrMapping/>
  </p:clrMapOvr>
  <p:transition>
    <p:cover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857356" y="428604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MacBook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2000232" y="142873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g-BG" dirty="0" smtClean="0"/>
              <a:t>Това е </a:t>
            </a:r>
            <a:r>
              <a:rPr lang="bg-BG" dirty="0" smtClean="0">
                <a:hlinkClick r:id="rId2" tooltip="Преносим компютър"/>
              </a:rPr>
              <a:t>преносим компютър</a:t>
            </a:r>
            <a:r>
              <a:rPr lang="bg-BG" dirty="0" smtClean="0"/>
              <a:t>. Използва процесори </a:t>
            </a:r>
            <a:r>
              <a:rPr lang="en-US" dirty="0" smtClean="0"/>
              <a:t>Intel Core 2 Duo, </a:t>
            </a:r>
            <a:r>
              <a:rPr lang="bg-BG" dirty="0" smtClean="0"/>
              <a:t>които не са толкова бързи (диапазон 1,83 </a:t>
            </a:r>
            <a:r>
              <a:rPr lang="en-US" dirty="0" smtClean="0"/>
              <a:t>GHz or 2,0 GHz) </a:t>
            </a:r>
            <a:r>
              <a:rPr lang="bg-BG" dirty="0" smtClean="0"/>
              <a:t>в сравнение тези на </a:t>
            </a:r>
            <a:r>
              <a:rPr lang="en-US" dirty="0" err="1" smtClean="0"/>
              <a:t>MacBookPro</a:t>
            </a:r>
            <a:r>
              <a:rPr lang="en-US" dirty="0" smtClean="0"/>
              <a:t>. </a:t>
            </a:r>
            <a:r>
              <a:rPr lang="bg-BG" dirty="0" smtClean="0"/>
              <a:t>Това е наследникът както на </a:t>
            </a:r>
            <a:r>
              <a:rPr lang="en-US" dirty="0" smtClean="0"/>
              <a:t>iBook G4, </a:t>
            </a:r>
            <a:r>
              <a:rPr lang="bg-BG" dirty="0" smtClean="0"/>
              <a:t>така и на 12" инчовият </a:t>
            </a:r>
            <a:r>
              <a:rPr lang="en-US" dirty="0" smtClean="0"/>
              <a:t>PowerBook, </a:t>
            </a:r>
            <a:r>
              <a:rPr lang="bg-BG" dirty="0" smtClean="0"/>
              <a:t>който използваше процесор </a:t>
            </a:r>
            <a:r>
              <a:rPr lang="en-US" dirty="0" smtClean="0"/>
              <a:t>PowerPC G4</a:t>
            </a:r>
            <a:endParaRPr lang="bg-BG" dirty="0"/>
          </a:p>
        </p:txBody>
      </p:sp>
    </p:spTree>
  </p:cSld>
  <p:clrMapOvr>
    <a:masterClrMapping/>
  </p:clrMapOvr>
  <p:transition>
    <p:cover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3000364" y="714356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 err="1" smtClean="0">
                <a:solidFill>
                  <a:srgbClr val="FF0000"/>
                </a:solidFill>
              </a:rPr>
              <a:t>MacBook</a:t>
            </a:r>
            <a:r>
              <a:rPr lang="en-US" b="1" dirty="0" smtClean="0">
                <a:solidFill>
                  <a:srgbClr val="FF0000"/>
                </a:solidFill>
              </a:rPr>
              <a:t> Air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>
                <a:hlinkClick r:id="rId2" tooltip="Преносим компютър"/>
              </a:rPr>
              <a:t>преносим</a:t>
            </a:r>
            <a:r>
              <a:rPr lang="ru-RU" dirty="0" smtClean="0">
                <a:hlinkClick r:id="rId2" tooltip="Преносим компютър"/>
              </a:rPr>
              <a:t> </a:t>
            </a:r>
            <a:r>
              <a:rPr lang="ru-RU" dirty="0" err="1" smtClean="0">
                <a:hlinkClick r:id="rId2" tooltip="Преносим компютър"/>
              </a:rPr>
              <a:t>компютър</a:t>
            </a:r>
            <a:r>
              <a:rPr lang="ru-RU" dirty="0" smtClean="0"/>
              <a:t>, наречен „</a:t>
            </a:r>
            <a:r>
              <a:rPr lang="ru-RU" dirty="0" err="1" smtClean="0"/>
              <a:t>Най-тънкия</a:t>
            </a:r>
            <a:r>
              <a:rPr lang="ru-RU" dirty="0" smtClean="0"/>
              <a:t> </a:t>
            </a:r>
            <a:r>
              <a:rPr lang="ru-RU" dirty="0" err="1" smtClean="0"/>
              <a:t>преносим</a:t>
            </a:r>
            <a:r>
              <a:rPr lang="ru-RU" dirty="0" smtClean="0"/>
              <a:t> </a:t>
            </a:r>
            <a:r>
              <a:rPr lang="ru-RU" dirty="0" err="1" smtClean="0"/>
              <a:t>компютър</a:t>
            </a:r>
            <a:r>
              <a:rPr lang="ru-RU" dirty="0" smtClean="0"/>
              <a:t> в света“ </a:t>
            </a:r>
            <a:r>
              <a:rPr lang="ru-RU" dirty="0" err="1" smtClean="0"/>
              <a:t>заради</a:t>
            </a:r>
            <a:r>
              <a:rPr lang="ru-RU" dirty="0" smtClean="0"/>
              <a:t> </a:t>
            </a:r>
            <a:r>
              <a:rPr lang="ru-RU" dirty="0" err="1" smtClean="0"/>
              <a:t>своята</a:t>
            </a:r>
            <a:r>
              <a:rPr lang="ru-RU" dirty="0" smtClean="0"/>
              <a:t> </a:t>
            </a:r>
            <a:r>
              <a:rPr lang="ru-RU" dirty="0" err="1" smtClean="0"/>
              <a:t>дебелина</a:t>
            </a:r>
            <a:r>
              <a:rPr lang="ru-RU" dirty="0" smtClean="0"/>
              <a:t> — от 4 до 19,4 </a:t>
            </a:r>
            <a:r>
              <a:rPr lang="ru-RU" dirty="0" err="1" smtClean="0"/>
              <a:t>mm</a:t>
            </a:r>
            <a:r>
              <a:rPr lang="ru-RU" dirty="0" smtClean="0"/>
              <a:t>. </a:t>
            </a:r>
            <a:r>
              <a:rPr lang="ru-RU" dirty="0" err="1" smtClean="0"/>
              <a:t>Предлага</a:t>
            </a:r>
            <a:r>
              <a:rPr lang="ru-RU" dirty="0" smtClean="0"/>
              <a:t> се в две разновидности, </a:t>
            </a:r>
            <a:r>
              <a:rPr lang="ru-RU" dirty="0" err="1" smtClean="0"/>
              <a:t>като</a:t>
            </a:r>
            <a:r>
              <a:rPr lang="ru-RU" dirty="0" smtClean="0"/>
              <a:t> </a:t>
            </a:r>
            <a:r>
              <a:rPr lang="ru-RU" dirty="0" err="1" smtClean="0"/>
              <a:t>разликата</a:t>
            </a:r>
            <a:r>
              <a:rPr lang="ru-RU" dirty="0" smtClean="0"/>
              <a:t> между </a:t>
            </a:r>
            <a:r>
              <a:rPr lang="ru-RU" dirty="0" err="1" smtClean="0"/>
              <a:t>двете</a:t>
            </a:r>
            <a:r>
              <a:rPr lang="ru-RU" dirty="0" smtClean="0"/>
              <a:t> е SSD </a:t>
            </a:r>
            <a:r>
              <a:rPr lang="ru-RU" dirty="0" err="1" smtClean="0"/>
              <a:t>харддискът</a:t>
            </a:r>
            <a:r>
              <a:rPr lang="ru-RU" dirty="0" smtClean="0"/>
              <a:t> на </a:t>
            </a:r>
            <a:r>
              <a:rPr lang="ru-RU" dirty="0" err="1" smtClean="0"/>
              <a:t>единия.Разполага</a:t>
            </a:r>
            <a:r>
              <a:rPr lang="ru-RU" dirty="0" smtClean="0"/>
              <a:t> с 1.6 и 1.8 </a:t>
            </a:r>
            <a:r>
              <a:rPr lang="ru-RU" dirty="0" err="1" smtClean="0"/>
              <a:t>GHz</a:t>
            </a:r>
            <a:r>
              <a:rPr lang="ru-RU" dirty="0" smtClean="0"/>
              <a:t> </a:t>
            </a:r>
            <a:r>
              <a:rPr lang="ru-RU" dirty="0" err="1" smtClean="0"/>
              <a:t>Intel</a:t>
            </a:r>
            <a:r>
              <a:rPr lang="ru-RU" dirty="0" smtClean="0"/>
              <a:t> </a:t>
            </a:r>
            <a:r>
              <a:rPr lang="ru-RU" dirty="0" err="1" smtClean="0"/>
              <a:t>Core</a:t>
            </a:r>
            <a:r>
              <a:rPr lang="ru-RU" dirty="0" smtClean="0"/>
              <a:t> 2 </a:t>
            </a:r>
            <a:r>
              <a:rPr lang="ru-RU" dirty="0" err="1" smtClean="0"/>
              <a:t>Duo</a:t>
            </a:r>
            <a:r>
              <a:rPr lang="ru-RU" dirty="0" smtClean="0"/>
              <a:t> </a:t>
            </a:r>
            <a:r>
              <a:rPr lang="ru-RU" dirty="0" err="1" smtClean="0"/>
              <a:t>процесор.Снабден</a:t>
            </a:r>
            <a:r>
              <a:rPr lang="ru-RU" dirty="0" smtClean="0"/>
              <a:t> е с 13,3" </a:t>
            </a:r>
            <a:r>
              <a:rPr lang="ru-RU" dirty="0" err="1" smtClean="0"/>
              <a:t>инчов</a:t>
            </a:r>
            <a:r>
              <a:rPr lang="ru-RU" dirty="0" smtClean="0"/>
              <a:t> </a:t>
            </a:r>
            <a:r>
              <a:rPr lang="ru-RU" dirty="0" err="1" smtClean="0"/>
              <a:t>дисплей.Това</a:t>
            </a:r>
            <a:r>
              <a:rPr lang="ru-RU" dirty="0" smtClean="0"/>
              <a:t> е </a:t>
            </a:r>
            <a:r>
              <a:rPr lang="ru-RU" dirty="0" err="1" smtClean="0"/>
              <a:t>най-новият</a:t>
            </a:r>
            <a:r>
              <a:rPr lang="ru-RU" dirty="0" smtClean="0"/>
              <a:t> Мак — </a:t>
            </a:r>
            <a:r>
              <a:rPr lang="ru-RU" dirty="0" err="1" smtClean="0"/>
              <a:t>представен</a:t>
            </a:r>
            <a:r>
              <a:rPr lang="ru-RU" dirty="0" smtClean="0"/>
              <a:t> от </a:t>
            </a:r>
            <a:r>
              <a:rPr lang="ru-RU" dirty="0" err="1" smtClean="0"/>
              <a:t>Стийв</a:t>
            </a:r>
            <a:r>
              <a:rPr lang="ru-RU" dirty="0" smtClean="0"/>
              <a:t> Джобс по </a:t>
            </a:r>
            <a:r>
              <a:rPr lang="ru-RU" dirty="0" err="1" smtClean="0"/>
              <a:t>време</a:t>
            </a:r>
            <a:r>
              <a:rPr lang="ru-RU" dirty="0" smtClean="0"/>
              <a:t> на </a:t>
            </a:r>
            <a:r>
              <a:rPr lang="ru-RU" dirty="0" err="1" smtClean="0"/>
              <a:t>речта</a:t>
            </a:r>
            <a:r>
              <a:rPr lang="ru-RU" dirty="0" smtClean="0"/>
              <a:t> 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MacWorld</a:t>
            </a:r>
            <a:r>
              <a:rPr lang="ru-RU" dirty="0" smtClean="0"/>
              <a:t> '08.</a:t>
            </a:r>
            <a:endParaRPr lang="bg-BG" dirty="0"/>
          </a:p>
        </p:txBody>
      </p:sp>
    </p:spTree>
  </p:cSld>
  <p:clrMapOvr>
    <a:masterClrMapping/>
  </p:clrMapOvr>
  <p:transition>
    <p:cover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500034" y="357166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MacBook</a:t>
            </a:r>
            <a:r>
              <a:rPr lang="en-US" dirty="0" smtClean="0">
                <a:solidFill>
                  <a:srgbClr val="FF0000"/>
                </a:solidFill>
              </a:rPr>
              <a:t> Pro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2000232" y="142873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най-горният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r>
              <a:rPr lang="ru-RU" dirty="0" smtClean="0"/>
              <a:t> от </a:t>
            </a:r>
            <a:r>
              <a:rPr lang="ru-RU" dirty="0" err="1" smtClean="0"/>
              <a:t>линията</a:t>
            </a:r>
            <a:r>
              <a:rPr lang="ru-RU" dirty="0" smtClean="0"/>
              <a:t> </a:t>
            </a:r>
            <a:r>
              <a:rPr lang="ru-RU" dirty="0" err="1" smtClean="0"/>
              <a:t>преносими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 на </a:t>
            </a:r>
            <a:r>
              <a:rPr lang="ru-RU" dirty="0" err="1" smtClean="0"/>
              <a:t>Apple</a:t>
            </a:r>
            <a:r>
              <a:rPr lang="ru-RU" dirty="0" smtClean="0"/>
              <a:t>. Той </a:t>
            </a:r>
            <a:r>
              <a:rPr lang="ru-RU" dirty="0" err="1" smtClean="0"/>
              <a:t>разполага</a:t>
            </a:r>
            <a:r>
              <a:rPr lang="ru-RU" dirty="0" smtClean="0"/>
              <a:t> </a:t>
            </a:r>
            <a:r>
              <a:rPr lang="ru-RU" dirty="0" err="1" smtClean="0"/>
              <a:t>със</a:t>
            </a:r>
            <a:r>
              <a:rPr lang="ru-RU" dirty="0" smtClean="0"/>
              <a:t> </a:t>
            </a:r>
            <a:r>
              <a:rPr lang="ru-RU" dirty="0" err="1" smtClean="0"/>
              <a:t>интелски</a:t>
            </a:r>
            <a:r>
              <a:rPr lang="ru-RU" dirty="0" smtClean="0"/>
              <a:t> </a:t>
            </a:r>
            <a:r>
              <a:rPr lang="ru-RU" dirty="0" err="1" smtClean="0"/>
              <a:t>процесор</a:t>
            </a:r>
            <a:r>
              <a:rPr lang="ru-RU" dirty="0" smtClean="0"/>
              <a:t> </a:t>
            </a:r>
            <a:r>
              <a:rPr lang="ru-RU" dirty="0" err="1" smtClean="0"/>
              <a:t>Intel</a:t>
            </a:r>
            <a:r>
              <a:rPr lang="ru-RU" dirty="0" smtClean="0"/>
              <a:t> </a:t>
            </a:r>
            <a:r>
              <a:rPr lang="ru-RU" dirty="0" err="1" smtClean="0"/>
              <a:t>Core</a:t>
            </a:r>
            <a:r>
              <a:rPr lang="ru-RU" dirty="0" smtClean="0"/>
              <a:t> 2 </a:t>
            </a:r>
            <a:r>
              <a:rPr lang="ru-RU" dirty="0" err="1" smtClean="0"/>
              <a:t>Duo</a:t>
            </a:r>
            <a:r>
              <a:rPr lang="ru-RU" dirty="0" smtClean="0"/>
              <a:t> на </a:t>
            </a:r>
            <a:r>
              <a:rPr lang="ru-RU" dirty="0" err="1" smtClean="0"/>
              <a:t>честота</a:t>
            </a:r>
            <a:r>
              <a:rPr lang="ru-RU" dirty="0" smtClean="0"/>
              <a:t> 2,16 </a:t>
            </a:r>
            <a:r>
              <a:rPr lang="ru-RU" dirty="0" err="1" smtClean="0"/>
              <a:t>GHz</a:t>
            </a:r>
            <a:r>
              <a:rPr lang="ru-RU" dirty="0" smtClean="0"/>
              <a:t> или 2,33 </a:t>
            </a:r>
            <a:r>
              <a:rPr lang="ru-RU" dirty="0" err="1" smtClean="0"/>
              <a:t>GHz</a:t>
            </a:r>
            <a:r>
              <a:rPr lang="ru-RU" dirty="0" smtClean="0"/>
              <a:t>, </a:t>
            </a:r>
            <a:r>
              <a:rPr lang="ru-RU" dirty="0" err="1" smtClean="0"/>
              <a:t>със</a:t>
            </a:r>
            <a:r>
              <a:rPr lang="ru-RU" dirty="0" smtClean="0"/>
              <a:t> 15,4" или 17" </a:t>
            </a:r>
            <a:r>
              <a:rPr lang="ru-RU" dirty="0" err="1" smtClean="0"/>
              <a:t>инчови</a:t>
            </a:r>
            <a:r>
              <a:rPr lang="ru-RU" dirty="0" smtClean="0"/>
              <a:t> дисплеи. 17" </a:t>
            </a:r>
            <a:r>
              <a:rPr lang="ru-RU" dirty="0" err="1" smtClean="0"/>
              <a:t>инчовият</a:t>
            </a:r>
            <a:r>
              <a:rPr lang="ru-RU" dirty="0" smtClean="0"/>
              <a:t> </a:t>
            </a:r>
            <a:r>
              <a:rPr lang="ru-RU" dirty="0" err="1" smtClean="0"/>
              <a:t>модел</a:t>
            </a:r>
            <a:r>
              <a:rPr lang="ru-RU" dirty="0" smtClean="0"/>
              <a:t> се </a:t>
            </a:r>
            <a:r>
              <a:rPr lang="ru-RU" dirty="0" err="1" smtClean="0"/>
              <a:t>предлага</a:t>
            </a:r>
            <a:r>
              <a:rPr lang="ru-RU" dirty="0" smtClean="0"/>
              <a:t> </a:t>
            </a:r>
            <a:r>
              <a:rPr lang="ru-RU" dirty="0" err="1" smtClean="0"/>
              <a:t>единствено</a:t>
            </a:r>
            <a:r>
              <a:rPr lang="ru-RU" dirty="0" smtClean="0"/>
              <a:t> с 2.33 </a:t>
            </a:r>
            <a:r>
              <a:rPr lang="ru-RU" dirty="0" err="1" smtClean="0"/>
              <a:t>GHz</a:t>
            </a:r>
            <a:r>
              <a:rPr lang="ru-RU" dirty="0" smtClean="0"/>
              <a:t> </a:t>
            </a:r>
            <a:r>
              <a:rPr lang="ru-RU" dirty="0" err="1" smtClean="0"/>
              <a:t>процесор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  <p:transition>
    <p:cover dir="l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285984" y="571480"/>
            <a:ext cx="4429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3. </a:t>
            </a:r>
            <a:r>
              <a:rPr lang="bg-BG" sz="2400" dirty="0" smtClean="0">
                <a:solidFill>
                  <a:srgbClr val="FF0000"/>
                </a:solidFill>
              </a:rPr>
              <a:t>Операционна система </a:t>
            </a:r>
            <a:r>
              <a:rPr lang="en-US" sz="2400" dirty="0" smtClean="0">
                <a:solidFill>
                  <a:srgbClr val="FF0000"/>
                </a:solidFill>
              </a:rPr>
              <a:t>“Linux”</a:t>
            </a:r>
            <a:endParaRPr lang="bg-BG" sz="2400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1000100" y="1857364"/>
            <a:ext cx="66437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Линукс</a:t>
            </a:r>
            <a:r>
              <a:rPr lang="ru-RU" dirty="0" smtClean="0"/>
              <a:t> (</a:t>
            </a:r>
            <a:r>
              <a:rPr lang="ru-RU" dirty="0" err="1" smtClean="0"/>
              <a:t>Linux</a:t>
            </a:r>
            <a:r>
              <a:rPr lang="ru-RU" dirty="0" smtClean="0"/>
              <a:t>) или </a:t>
            </a:r>
            <a:r>
              <a:rPr lang="ru-RU" b="1" dirty="0" smtClean="0"/>
              <a:t>GNU/</a:t>
            </a:r>
            <a:r>
              <a:rPr lang="ru-RU" b="1" dirty="0" err="1" smtClean="0"/>
              <a:t>Linux</a:t>
            </a:r>
            <a:r>
              <a:rPr lang="ru-RU" dirty="0" smtClean="0"/>
              <a:t>  е </a:t>
            </a:r>
            <a:r>
              <a:rPr lang="ru-RU" dirty="0" err="1" smtClean="0"/>
              <a:t>общото</a:t>
            </a:r>
            <a:r>
              <a:rPr lang="ru-RU" dirty="0" smtClean="0"/>
              <a:t> название, </a:t>
            </a:r>
            <a:r>
              <a:rPr lang="ru-RU" dirty="0" err="1" smtClean="0"/>
              <a:t>което</a:t>
            </a:r>
            <a:r>
              <a:rPr lang="ru-RU" dirty="0" smtClean="0"/>
              <a:t> се </a:t>
            </a:r>
            <a:r>
              <a:rPr lang="ru-RU" dirty="0" err="1" smtClean="0"/>
              <a:t>дава</a:t>
            </a:r>
            <a:r>
              <a:rPr lang="ru-RU" dirty="0" smtClean="0"/>
              <a:t> на </a:t>
            </a:r>
            <a:r>
              <a:rPr lang="ru-RU" dirty="0" err="1" smtClean="0"/>
              <a:t>всички</a:t>
            </a:r>
            <a:r>
              <a:rPr lang="ru-RU" dirty="0" smtClean="0"/>
              <a:t> </a:t>
            </a:r>
            <a:r>
              <a:rPr lang="ru-RU" dirty="0" err="1" smtClean="0"/>
              <a:t>операционни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основаващи</a:t>
            </a:r>
            <a:r>
              <a:rPr lang="ru-RU" dirty="0" smtClean="0"/>
              <a:t> се на </a:t>
            </a:r>
            <a:r>
              <a:rPr lang="ru-RU" dirty="0" err="1" smtClean="0">
                <a:hlinkClick r:id="rId2" tooltip="Линукс (ядро)"/>
              </a:rPr>
              <a:t>ядрото</a:t>
            </a:r>
            <a:r>
              <a:rPr lang="ru-RU" dirty="0" smtClean="0">
                <a:hlinkClick r:id="rId2" tooltip="Линукс (ядро)"/>
              </a:rPr>
              <a:t> „</a:t>
            </a:r>
            <a:r>
              <a:rPr lang="ru-RU" dirty="0" err="1" smtClean="0">
                <a:hlinkClick r:id="rId2" tooltip="Линукс (ядро)"/>
              </a:rPr>
              <a:t>Линукс</a:t>
            </a:r>
            <a:r>
              <a:rPr lang="ru-RU" dirty="0" smtClean="0">
                <a:hlinkClick r:id="rId2" tooltip="Линукс (ядро)"/>
              </a:rPr>
              <a:t>“</a:t>
            </a:r>
            <a:r>
              <a:rPr lang="ru-RU" dirty="0" smtClean="0"/>
              <a:t> и </a:t>
            </a:r>
            <a:r>
              <a:rPr lang="ru-RU" dirty="0" err="1" smtClean="0"/>
              <a:t>системните</a:t>
            </a:r>
            <a:r>
              <a:rPr lang="ru-RU" dirty="0" smtClean="0"/>
              <a:t> </a:t>
            </a:r>
            <a:r>
              <a:rPr lang="ru-RU" dirty="0" err="1" smtClean="0"/>
              <a:t>инструменти</a:t>
            </a:r>
            <a:r>
              <a:rPr lang="ru-RU" dirty="0" smtClean="0"/>
              <a:t> </a:t>
            </a:r>
            <a:r>
              <a:rPr lang="ru-RU" dirty="0" err="1" smtClean="0"/>
              <a:t>и</a:t>
            </a:r>
            <a:r>
              <a:rPr lang="ru-RU" dirty="0" smtClean="0"/>
              <a:t> </a:t>
            </a:r>
            <a:r>
              <a:rPr lang="ru-RU" dirty="0" smtClean="0">
                <a:hlinkClick r:id="rId3" tooltip="Софтуерна библиотека"/>
              </a:rPr>
              <a:t>библиотеки</a:t>
            </a:r>
            <a:r>
              <a:rPr lang="ru-RU" dirty="0" smtClean="0"/>
              <a:t> от проекта </a:t>
            </a:r>
            <a:r>
              <a:rPr lang="ru-RU" dirty="0" smtClean="0">
                <a:hlinkClick r:id="rId4" tooltip="GNU"/>
              </a:rPr>
              <a:t>GNU</a:t>
            </a:r>
            <a:r>
              <a:rPr lang="ru-RU" dirty="0" smtClean="0"/>
              <a:t>. </a:t>
            </a:r>
            <a:r>
              <a:rPr lang="ru-RU" dirty="0" err="1" smtClean="0"/>
              <a:t>Различните</a:t>
            </a:r>
            <a:r>
              <a:rPr lang="ru-RU" dirty="0" smtClean="0"/>
              <a:t> </a:t>
            </a:r>
            <a:r>
              <a:rPr lang="ru-RU" dirty="0" err="1" smtClean="0"/>
              <a:t>такива</a:t>
            </a:r>
            <a:r>
              <a:rPr lang="ru-RU" dirty="0" smtClean="0"/>
              <a:t> </a:t>
            </a:r>
            <a:r>
              <a:rPr lang="ru-RU" dirty="0" err="1" smtClean="0"/>
              <a:t>операционни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се </a:t>
            </a:r>
            <a:r>
              <a:rPr lang="ru-RU" dirty="0" err="1" smtClean="0"/>
              <a:t>наричат</a:t>
            </a:r>
            <a:r>
              <a:rPr lang="ru-RU" dirty="0" smtClean="0"/>
              <a:t> </a:t>
            </a:r>
            <a:r>
              <a:rPr lang="ru-RU" dirty="0" err="1" smtClean="0"/>
              <a:t>Линукс-дистрибуции</a:t>
            </a:r>
            <a:r>
              <a:rPr lang="ru-RU" dirty="0" smtClean="0"/>
              <a:t>, </a:t>
            </a:r>
            <a:r>
              <a:rPr lang="ru-RU" dirty="0" err="1" smtClean="0"/>
              <a:t>като</a:t>
            </a:r>
            <a:r>
              <a:rPr lang="ru-RU" dirty="0" smtClean="0"/>
              <a:t> те се </a:t>
            </a:r>
            <a:r>
              <a:rPr lang="ru-RU" dirty="0" err="1" smtClean="0"/>
              <a:t>различават</a:t>
            </a:r>
            <a:r>
              <a:rPr lang="ru-RU" dirty="0" smtClean="0"/>
              <a:t> по </a:t>
            </a:r>
            <a:r>
              <a:rPr lang="ru-RU" dirty="0" err="1" smtClean="0"/>
              <a:t>това</a:t>
            </a:r>
            <a:r>
              <a:rPr lang="ru-RU" dirty="0" smtClean="0"/>
              <a:t> с </a:t>
            </a:r>
            <a:r>
              <a:rPr lang="ru-RU" dirty="0" err="1" smtClean="0"/>
              <a:t>какъв</a:t>
            </a:r>
            <a:r>
              <a:rPr lang="ru-RU" dirty="0" smtClean="0"/>
              <a:t> друг </a:t>
            </a:r>
            <a:r>
              <a:rPr lang="ru-RU" dirty="0" err="1" smtClean="0"/>
              <a:t>софтуер</a:t>
            </a:r>
            <a:r>
              <a:rPr lang="ru-RU" dirty="0" smtClean="0"/>
              <a:t> </a:t>
            </a:r>
            <a:r>
              <a:rPr lang="ru-RU" dirty="0" err="1" smtClean="0"/>
              <a:t>пристигат</a:t>
            </a:r>
            <a:r>
              <a:rPr lang="ru-RU" dirty="0" smtClean="0"/>
              <a:t>. </a:t>
            </a:r>
            <a:r>
              <a:rPr lang="ru-RU" dirty="0" err="1" smtClean="0"/>
              <a:t>Линукс</a:t>
            </a:r>
            <a:r>
              <a:rPr lang="ru-RU" dirty="0" smtClean="0"/>
              <a:t> е флагман и един от </a:t>
            </a:r>
            <a:r>
              <a:rPr lang="ru-RU" dirty="0" err="1" smtClean="0"/>
              <a:t>най-известните</a:t>
            </a:r>
            <a:r>
              <a:rPr lang="ru-RU" dirty="0" smtClean="0"/>
              <a:t> представители на </a:t>
            </a:r>
            <a:r>
              <a:rPr lang="ru-RU" dirty="0" err="1" smtClean="0">
                <a:hlinkClick r:id="rId5" tooltip="Свободен софтуер"/>
              </a:rPr>
              <a:t>свободния</a:t>
            </a:r>
            <a:r>
              <a:rPr lang="ru-RU" dirty="0" smtClean="0">
                <a:hlinkClick r:id="rId5" tooltip="Свободен софтуер"/>
              </a:rPr>
              <a:t> </a:t>
            </a:r>
            <a:r>
              <a:rPr lang="ru-RU" dirty="0" err="1" smtClean="0">
                <a:hlinkClick r:id="rId5" tooltip="Свободен софтуер"/>
              </a:rPr>
              <a:t>софтуер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Официалната</a:t>
            </a:r>
            <a:r>
              <a:rPr lang="ru-RU" dirty="0" smtClean="0"/>
              <a:t> </a:t>
            </a:r>
            <a:r>
              <a:rPr lang="ru-RU" dirty="0" err="1" smtClean="0">
                <a:hlinkClick r:id="rId6" tooltip="Емблема"/>
              </a:rPr>
              <a:t>емблема</a:t>
            </a:r>
            <a:r>
              <a:rPr lang="ru-RU" dirty="0" smtClean="0"/>
              <a:t> на </a:t>
            </a:r>
            <a:r>
              <a:rPr lang="ru-RU" dirty="0" err="1" smtClean="0"/>
              <a:t>Линукс</a:t>
            </a:r>
            <a:r>
              <a:rPr lang="ru-RU" dirty="0" smtClean="0"/>
              <a:t> е </a:t>
            </a:r>
            <a:r>
              <a:rPr lang="ru-RU" dirty="0" err="1" smtClean="0"/>
              <a:t>топчест</a:t>
            </a:r>
            <a:r>
              <a:rPr lang="ru-RU" dirty="0" smtClean="0"/>
              <a:t> </a:t>
            </a:r>
            <a:r>
              <a:rPr lang="ru-RU" dirty="0" smtClean="0">
                <a:hlinkClick r:id="rId7" tooltip="Пингвин"/>
              </a:rPr>
              <a:t>пингвин</a:t>
            </a:r>
            <a:r>
              <a:rPr lang="ru-RU" dirty="0" smtClean="0"/>
              <a:t> на </a:t>
            </a:r>
            <a:r>
              <a:rPr lang="ru-RU" dirty="0" err="1" smtClean="0"/>
              <a:t>име</a:t>
            </a:r>
            <a:r>
              <a:rPr lang="ru-RU" dirty="0" smtClean="0"/>
              <a:t> </a:t>
            </a:r>
            <a:r>
              <a:rPr lang="ru-RU" dirty="0" err="1" smtClean="0">
                <a:hlinkClick r:id="rId8" tooltip="Тъкс"/>
              </a:rPr>
              <a:t>Тъкс</a:t>
            </a:r>
            <a:r>
              <a:rPr lang="ru-RU" dirty="0" smtClean="0"/>
              <a:t> (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>
                <a:hlinkClick r:id="rId9" tooltip="Английски език"/>
              </a:rPr>
              <a:t>английски</a:t>
            </a:r>
            <a:r>
              <a:rPr lang="ru-RU" dirty="0" smtClean="0"/>
              <a:t>: </a:t>
            </a:r>
            <a:r>
              <a:rPr lang="ru-RU" i="1" dirty="0" err="1" smtClean="0"/>
              <a:t>Tux</a:t>
            </a:r>
            <a:r>
              <a:rPr lang="ru-RU" dirty="0" smtClean="0"/>
              <a:t>) и е </a:t>
            </a:r>
            <a:r>
              <a:rPr lang="ru-RU" dirty="0" err="1" smtClean="0"/>
              <a:t>създадена</a:t>
            </a:r>
            <a:r>
              <a:rPr lang="ru-RU" dirty="0" smtClean="0"/>
              <a:t> от </a:t>
            </a:r>
            <a:r>
              <a:rPr lang="ru-RU" dirty="0" smtClean="0">
                <a:hlinkClick r:id="rId10" tooltip="Лари Юинг (страницата не съществува)"/>
              </a:rPr>
              <a:t>Лари </a:t>
            </a:r>
            <a:r>
              <a:rPr lang="ru-RU" dirty="0" err="1" smtClean="0">
                <a:hlinkClick r:id="rId10" tooltip="Лари Юинг (страницата не съществува)"/>
              </a:rPr>
              <a:t>Юинг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smtClean="0">
                <a:hlinkClick r:id="rId11" tooltip="1996"/>
              </a:rPr>
              <a:t>1996</a:t>
            </a:r>
            <a:r>
              <a:rPr lang="ru-RU" dirty="0" smtClean="0"/>
              <a:t>. </a:t>
            </a:r>
            <a:r>
              <a:rPr lang="ru-RU" dirty="0" err="1" smtClean="0"/>
              <a:t>Идеята</a:t>
            </a:r>
            <a:r>
              <a:rPr lang="ru-RU" dirty="0" smtClean="0"/>
              <a:t> за </a:t>
            </a:r>
            <a:r>
              <a:rPr lang="ru-RU" dirty="0" err="1" smtClean="0"/>
              <a:t>емблемата</a:t>
            </a:r>
            <a:r>
              <a:rPr lang="ru-RU" dirty="0" smtClean="0"/>
              <a:t> </a:t>
            </a:r>
            <a:r>
              <a:rPr lang="ru-RU" dirty="0" err="1" smtClean="0"/>
              <a:t>идва</a:t>
            </a:r>
            <a:r>
              <a:rPr lang="ru-RU" dirty="0" smtClean="0"/>
              <a:t> от </a:t>
            </a:r>
            <a:r>
              <a:rPr lang="ru-RU" dirty="0" err="1" smtClean="0">
                <a:hlinkClick r:id="rId12" tooltip="Линус Торвалдс"/>
              </a:rPr>
              <a:t>Линус</a:t>
            </a:r>
            <a:r>
              <a:rPr lang="ru-RU" dirty="0" smtClean="0">
                <a:hlinkClick r:id="rId12" tooltip="Линус Торвалдс"/>
              </a:rPr>
              <a:t> </a:t>
            </a:r>
            <a:r>
              <a:rPr lang="ru-RU" dirty="0" err="1" smtClean="0">
                <a:hlinkClick r:id="rId12" tooltip="Линус Торвалдс"/>
              </a:rPr>
              <a:t>Торвалдс</a:t>
            </a:r>
            <a:r>
              <a:rPr lang="ru-RU" dirty="0" smtClean="0"/>
              <a:t>, </a:t>
            </a:r>
            <a:r>
              <a:rPr lang="ru-RU" dirty="0" err="1" smtClean="0"/>
              <a:t>създателят</a:t>
            </a:r>
            <a:r>
              <a:rPr lang="ru-RU" dirty="0" smtClean="0"/>
              <a:t> на </a:t>
            </a:r>
            <a:r>
              <a:rPr lang="ru-RU" dirty="0" err="1" smtClean="0"/>
              <a:t>ядрото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Линукс</a:t>
            </a:r>
            <a:r>
              <a:rPr lang="ru-RU" dirty="0" smtClean="0"/>
              <a:t> – той е </a:t>
            </a:r>
            <a:r>
              <a:rPr lang="ru-RU" dirty="0" err="1" smtClean="0"/>
              <a:t>ухапан</a:t>
            </a:r>
            <a:r>
              <a:rPr lang="ru-RU" dirty="0" smtClean="0"/>
              <a:t> от пингвин, </a:t>
            </a:r>
            <a:r>
              <a:rPr lang="ru-RU" dirty="0" err="1" smtClean="0"/>
              <a:t>когато</a:t>
            </a:r>
            <a:r>
              <a:rPr lang="ru-RU" dirty="0" smtClean="0"/>
              <a:t> е бил в </a:t>
            </a:r>
            <a:r>
              <a:rPr lang="ru-RU" dirty="0" smtClean="0">
                <a:hlinkClick r:id="rId13" tooltip="Австралия"/>
              </a:rPr>
              <a:t>Австралия</a:t>
            </a:r>
            <a:endParaRPr lang="ru-RU" dirty="0"/>
          </a:p>
        </p:txBody>
      </p:sp>
    </p:spTree>
  </p:cSld>
  <p:clrMapOvr>
    <a:masterClrMapping/>
  </p:clrMapOvr>
  <p:transition>
    <p:cover dir="l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 descr="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857488" y="21429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M$ – DO$</a:t>
            </a:r>
            <a:endParaRPr lang="bg-BG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285720" y="571480"/>
            <a:ext cx="8358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MS-DOS</a:t>
            </a:r>
            <a:r>
              <a:rPr lang="ru-RU" dirty="0" smtClean="0"/>
              <a:t> е </a:t>
            </a:r>
            <a:r>
              <a:rPr lang="ru-RU" dirty="0" err="1" smtClean="0">
                <a:hlinkClick r:id="rId2" tooltip="Операционна система"/>
              </a:rPr>
              <a:t>операционна</a:t>
            </a:r>
            <a:r>
              <a:rPr lang="ru-RU" dirty="0" smtClean="0">
                <a:hlinkClick r:id="rId2" tooltip="Операционна система"/>
              </a:rPr>
              <a:t> система</a:t>
            </a:r>
            <a:r>
              <a:rPr lang="ru-RU" dirty="0" smtClean="0"/>
              <a:t>, </a:t>
            </a:r>
            <a:r>
              <a:rPr lang="ru-RU" dirty="0" err="1" smtClean="0"/>
              <a:t>лансирана</a:t>
            </a:r>
            <a:r>
              <a:rPr lang="ru-RU" dirty="0" smtClean="0"/>
              <a:t> от </a:t>
            </a:r>
            <a:r>
              <a:rPr lang="ru-RU" dirty="0" smtClean="0">
                <a:hlinkClick r:id="rId3" tooltip="Майкрософт"/>
              </a:rPr>
              <a:t>Майкрософт</a:t>
            </a:r>
            <a:r>
              <a:rPr lang="ru-RU" dirty="0" smtClean="0"/>
              <a:t>. </a:t>
            </a:r>
            <a:r>
              <a:rPr lang="ru-RU" dirty="0" err="1" smtClean="0"/>
              <a:t>Разполага</a:t>
            </a:r>
            <a:r>
              <a:rPr lang="ru-RU" dirty="0" smtClean="0"/>
              <a:t> с </a:t>
            </a:r>
            <a:r>
              <a:rPr lang="ru-RU" dirty="0" smtClean="0">
                <a:hlinkClick r:id="rId4" tooltip="CLI"/>
              </a:rPr>
              <a:t>текстов интерфейс</a:t>
            </a:r>
            <a:r>
              <a:rPr lang="ru-RU" dirty="0" smtClean="0"/>
              <a:t>, </a:t>
            </a:r>
            <a:r>
              <a:rPr lang="ru-RU" dirty="0" err="1" smtClean="0"/>
              <a:t>има</a:t>
            </a:r>
            <a:r>
              <a:rPr lang="ru-RU" dirty="0" smtClean="0"/>
              <a:t> много добре развито управление на </a:t>
            </a:r>
            <a:r>
              <a:rPr lang="ru-RU" dirty="0" err="1" smtClean="0"/>
              <a:t>файловата</a:t>
            </a:r>
            <a:r>
              <a:rPr lang="ru-RU" dirty="0" smtClean="0"/>
              <a:t> система, </a:t>
            </a:r>
            <a:r>
              <a:rPr lang="ru-RU" dirty="0" err="1" smtClean="0"/>
              <a:t>възможност</a:t>
            </a:r>
            <a:r>
              <a:rPr lang="ru-RU" dirty="0" smtClean="0"/>
              <a:t> за </a:t>
            </a:r>
            <a:r>
              <a:rPr lang="ru-RU" dirty="0" err="1" smtClean="0"/>
              <a:t>използване</a:t>
            </a:r>
            <a:r>
              <a:rPr lang="ru-RU" dirty="0" smtClean="0"/>
              <a:t> на </a:t>
            </a:r>
            <a:r>
              <a:rPr lang="ru-RU" dirty="0" err="1" smtClean="0">
                <a:hlinkClick r:id="rId5" tooltip="Драйвер"/>
              </a:rPr>
              <a:t>драйвери</a:t>
            </a:r>
            <a:r>
              <a:rPr lang="ru-RU" dirty="0" smtClean="0"/>
              <a:t> за </a:t>
            </a:r>
            <a:r>
              <a:rPr lang="ru-RU" dirty="0" err="1" smtClean="0">
                <a:hlinkClick r:id="rId6" tooltip="Периферно устройство"/>
              </a:rPr>
              <a:t>периферни</a:t>
            </a:r>
            <a:r>
              <a:rPr lang="ru-RU" dirty="0" smtClean="0">
                <a:hlinkClick r:id="rId6" tooltip="Периферно устройство"/>
              </a:rPr>
              <a:t> устройства</a:t>
            </a:r>
            <a:r>
              <a:rPr lang="ru-RU" dirty="0" smtClean="0"/>
              <a:t> и много добре развит </a:t>
            </a:r>
            <a:r>
              <a:rPr lang="ru-RU" dirty="0" err="1" smtClean="0"/>
              <a:t>команден</a:t>
            </a:r>
            <a:r>
              <a:rPr lang="ru-RU" dirty="0" smtClean="0"/>
              <a:t> </a:t>
            </a:r>
            <a:r>
              <a:rPr lang="ru-RU" dirty="0" err="1" smtClean="0"/>
              <a:t>език</a:t>
            </a:r>
            <a:r>
              <a:rPr lang="ru-RU" dirty="0" smtClean="0"/>
              <a:t>. </a:t>
            </a:r>
            <a:r>
              <a:rPr lang="ru-RU" dirty="0" err="1" smtClean="0"/>
              <a:t>Command.com</a:t>
            </a:r>
            <a:r>
              <a:rPr lang="ru-RU" dirty="0" smtClean="0"/>
              <a:t> е </a:t>
            </a:r>
            <a:r>
              <a:rPr lang="ru-RU" dirty="0" err="1" smtClean="0"/>
              <a:t>командният</a:t>
            </a:r>
            <a:r>
              <a:rPr lang="ru-RU" dirty="0" smtClean="0"/>
              <a:t> интерпретатор в MS DOS и в него се </a:t>
            </a:r>
            <a:r>
              <a:rPr lang="ru-RU" dirty="0" err="1" smtClean="0"/>
              <a:t>съдържат</a:t>
            </a:r>
            <a:r>
              <a:rPr lang="ru-RU" dirty="0" smtClean="0"/>
              <a:t> </a:t>
            </a:r>
            <a:r>
              <a:rPr lang="ru-RU" dirty="0" err="1" smtClean="0"/>
              <a:t>най-използваните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в </a:t>
            </a:r>
            <a:r>
              <a:rPr lang="ru-RU" dirty="0" err="1" smtClean="0"/>
              <a:t>операционната</a:t>
            </a:r>
            <a:r>
              <a:rPr lang="ru-RU" dirty="0" smtClean="0"/>
              <a:t> система.</a:t>
            </a:r>
            <a:endParaRPr lang="bg-BG" dirty="0"/>
          </a:p>
        </p:txBody>
      </p:sp>
      <p:sp>
        <p:nvSpPr>
          <p:cNvPr id="4" name="Правоъгълник 3"/>
          <p:cNvSpPr/>
          <p:nvPr/>
        </p:nvSpPr>
        <p:spPr>
          <a:xfrm>
            <a:off x="285720" y="2428868"/>
            <a:ext cx="84296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MS-DOS (</a:t>
            </a:r>
            <a:r>
              <a:rPr lang="ru-RU" i="1" dirty="0" err="1" smtClean="0"/>
              <a:t>M</a:t>
            </a:r>
            <a:r>
              <a:rPr lang="ru-RU" dirty="0" err="1" smtClean="0"/>
              <a:t>icro</a:t>
            </a:r>
            <a:r>
              <a:rPr lang="ru-RU" i="1" dirty="0" err="1" smtClean="0"/>
              <a:t>S</a:t>
            </a:r>
            <a:r>
              <a:rPr lang="ru-RU" dirty="0" err="1" smtClean="0"/>
              <a:t>oft</a:t>
            </a:r>
            <a:r>
              <a:rPr lang="ru-RU" dirty="0" smtClean="0"/>
              <a:t> </a:t>
            </a:r>
            <a:r>
              <a:rPr lang="ru-RU" i="1" dirty="0" err="1" smtClean="0"/>
              <a:t>D</a:t>
            </a:r>
            <a:r>
              <a:rPr lang="ru-RU" dirty="0" err="1" smtClean="0"/>
              <a:t>isk</a:t>
            </a:r>
            <a:r>
              <a:rPr lang="ru-RU" dirty="0" smtClean="0"/>
              <a:t> </a:t>
            </a:r>
            <a:r>
              <a:rPr lang="ru-RU" i="1" dirty="0" err="1" smtClean="0"/>
              <a:t>O</a:t>
            </a:r>
            <a:r>
              <a:rPr lang="ru-RU" dirty="0" err="1" smtClean="0"/>
              <a:t>perating</a:t>
            </a:r>
            <a:r>
              <a:rPr lang="ru-RU" dirty="0" smtClean="0"/>
              <a:t> </a:t>
            </a:r>
            <a:r>
              <a:rPr lang="ru-RU" i="1" dirty="0" err="1" smtClean="0"/>
              <a:t>S</a:t>
            </a:r>
            <a:r>
              <a:rPr lang="ru-RU" dirty="0" err="1" smtClean="0"/>
              <a:t>ystem</a:t>
            </a:r>
            <a:r>
              <a:rPr lang="ru-RU" dirty="0" smtClean="0"/>
              <a:t>) е </a:t>
            </a:r>
            <a:r>
              <a:rPr lang="ru-RU" dirty="0" err="1" smtClean="0">
                <a:hlinkClick r:id="rId2" tooltip="Операционна система"/>
              </a:rPr>
              <a:t>операционна</a:t>
            </a:r>
            <a:r>
              <a:rPr lang="ru-RU" dirty="0" smtClean="0">
                <a:hlinkClick r:id="rId2" tooltip="Операционна система"/>
              </a:rPr>
              <a:t> система на</a:t>
            </a:r>
            <a:r>
              <a:rPr lang="ru-RU" dirty="0" smtClean="0"/>
              <a:t> </a:t>
            </a:r>
            <a:r>
              <a:rPr lang="ru-RU" dirty="0" err="1" smtClean="0">
                <a:hlinkClick r:id="rId7" tooltip="Microsoft"/>
              </a:rPr>
              <a:t>Microsoft</a:t>
            </a:r>
            <a:r>
              <a:rPr lang="ru-RU" dirty="0" smtClean="0"/>
              <a:t>, един от </a:t>
            </a:r>
            <a:r>
              <a:rPr lang="ru-RU" dirty="0" err="1" smtClean="0"/>
              <a:t>вариантите</a:t>
            </a:r>
            <a:r>
              <a:rPr lang="ru-RU" dirty="0" smtClean="0"/>
              <a:t> на </a:t>
            </a:r>
            <a:r>
              <a:rPr lang="ru-RU" dirty="0" smtClean="0">
                <a:hlinkClick r:id="rId8" tooltip="DOS"/>
              </a:rPr>
              <a:t>DOS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Тя</a:t>
            </a:r>
            <a:r>
              <a:rPr lang="ru-RU" dirty="0" smtClean="0"/>
              <a:t> </a:t>
            </a:r>
            <a:r>
              <a:rPr lang="ru-RU" dirty="0" err="1" smtClean="0"/>
              <a:t>e</a:t>
            </a:r>
            <a:r>
              <a:rPr lang="ru-RU" dirty="0" smtClean="0"/>
              <a:t> </a:t>
            </a:r>
            <a:r>
              <a:rPr lang="ru-RU" dirty="0" err="1" smtClean="0"/>
              <a:t>най-широко</a:t>
            </a:r>
            <a:r>
              <a:rPr lang="ru-RU" dirty="0" smtClean="0"/>
              <a:t> </a:t>
            </a:r>
            <a:r>
              <a:rPr lang="ru-RU" dirty="0" err="1" smtClean="0"/>
              <a:t>използваната</a:t>
            </a:r>
            <a:r>
              <a:rPr lang="ru-RU" dirty="0" smtClean="0"/>
              <a:t> </a:t>
            </a:r>
            <a:r>
              <a:rPr lang="ru-RU" dirty="0" err="1" smtClean="0"/>
              <a:t>операционна</a:t>
            </a:r>
            <a:r>
              <a:rPr lang="ru-RU" dirty="0" smtClean="0"/>
              <a:t> система за </a:t>
            </a:r>
            <a:r>
              <a:rPr lang="ru-RU" dirty="0" err="1" smtClean="0">
                <a:hlinkClick r:id="rId9" tooltip="Персонален компютър"/>
              </a:rPr>
              <a:t>персонални</a:t>
            </a:r>
            <a:r>
              <a:rPr lang="ru-RU" dirty="0" smtClean="0">
                <a:hlinkClick r:id="rId9" tooltip="Персонален компютър"/>
              </a:rPr>
              <a:t> </a:t>
            </a:r>
            <a:r>
              <a:rPr lang="ru-RU" dirty="0" err="1" smtClean="0">
                <a:hlinkClick r:id="rId9" tooltip="Персонален компютър"/>
              </a:rPr>
              <a:t>компютри</a:t>
            </a:r>
            <a:r>
              <a:rPr lang="ru-RU" dirty="0" smtClean="0"/>
              <a:t> и/или </a:t>
            </a:r>
            <a:r>
              <a:rPr lang="ru-RU" dirty="0" err="1" smtClean="0"/>
              <a:t>съвместими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, </a:t>
            </a:r>
            <a:r>
              <a:rPr lang="ru-RU" dirty="0" err="1" smtClean="0"/>
              <a:t>доминираща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80-те и 90-те </a:t>
            </a:r>
            <a:r>
              <a:rPr lang="ru-RU" dirty="0" err="1" smtClean="0"/>
              <a:t>години</a:t>
            </a:r>
            <a:r>
              <a:rPr lang="ru-RU" dirty="0" smtClean="0"/>
              <a:t> на </a:t>
            </a:r>
            <a:r>
              <a:rPr lang="ru-RU" dirty="0" err="1" smtClean="0"/>
              <a:t>миналия</a:t>
            </a:r>
            <a:r>
              <a:rPr lang="ru-RU" dirty="0" smtClean="0"/>
              <a:t> век. Постепенно е </a:t>
            </a:r>
            <a:r>
              <a:rPr lang="ru-RU" dirty="0" err="1" smtClean="0"/>
              <a:t>изместена</a:t>
            </a:r>
            <a:r>
              <a:rPr lang="ru-RU" dirty="0" smtClean="0"/>
              <a:t> при </a:t>
            </a:r>
            <a:r>
              <a:rPr lang="ru-RU" dirty="0" err="1" smtClean="0"/>
              <a:t>десктоп</a:t>
            </a:r>
            <a:r>
              <a:rPr lang="ru-RU" dirty="0" smtClean="0"/>
              <a:t> </a:t>
            </a:r>
            <a:r>
              <a:rPr lang="ru-RU" dirty="0" err="1" smtClean="0"/>
              <a:t>компютрите</a:t>
            </a:r>
            <a:r>
              <a:rPr lang="ru-RU" dirty="0" smtClean="0"/>
              <a:t> от </a:t>
            </a:r>
            <a:r>
              <a:rPr lang="ru-RU" dirty="0" err="1" smtClean="0"/>
              <a:t>операционната</a:t>
            </a:r>
            <a:r>
              <a:rPr lang="ru-RU" dirty="0" smtClean="0"/>
              <a:t> система </a:t>
            </a:r>
            <a:r>
              <a:rPr lang="ru-RU" dirty="0" err="1" smtClean="0">
                <a:hlinkClick r:id="rId10" tooltip="Microsoft Windows"/>
              </a:rPr>
              <a:t>Уиндоус</a:t>
            </a:r>
            <a:r>
              <a:rPr lang="ru-RU" dirty="0" smtClean="0"/>
              <a:t>. MS-DOS е </a:t>
            </a:r>
            <a:r>
              <a:rPr lang="ru-RU" dirty="0" err="1" smtClean="0"/>
              <a:t>първоначално</a:t>
            </a:r>
            <a:r>
              <a:rPr lang="ru-RU" dirty="0" smtClean="0"/>
              <a:t> </a:t>
            </a:r>
            <a:r>
              <a:rPr lang="ru-RU" dirty="0" err="1" smtClean="0"/>
              <a:t>пусната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smtClean="0">
                <a:hlinkClick r:id="rId11" tooltip="1981"/>
              </a:rPr>
              <a:t>1981</a:t>
            </a:r>
            <a:r>
              <a:rPr lang="ru-RU" dirty="0" smtClean="0"/>
              <a:t> и </a:t>
            </a:r>
            <a:r>
              <a:rPr lang="ru-RU" dirty="0" err="1" smtClean="0"/>
              <a:t>има</a:t>
            </a:r>
            <a:r>
              <a:rPr lang="ru-RU" dirty="0" smtClean="0"/>
              <a:t> 8 </a:t>
            </a:r>
            <a:r>
              <a:rPr lang="ru-RU" dirty="0" err="1" smtClean="0"/>
              <a:t>основни</a:t>
            </a:r>
            <a:r>
              <a:rPr lang="ru-RU" dirty="0" smtClean="0"/>
              <a:t> версии.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643042" y="357166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1.0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4" name="Текстово поле 3"/>
          <p:cNvSpPr txBox="1"/>
          <p:nvPr/>
        </p:nvSpPr>
        <p:spPr>
          <a:xfrm>
            <a:off x="857224" y="1357298"/>
            <a:ext cx="7643866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Windows</a:t>
            </a:r>
            <a:r>
              <a:rPr lang="ru-RU" b="1" dirty="0" smtClean="0"/>
              <a:t> 1.0</a:t>
            </a:r>
            <a:r>
              <a:rPr lang="ru-RU" dirty="0" smtClean="0"/>
              <a:t> е 16-битова операционна система с </a:t>
            </a:r>
            <a:r>
              <a:rPr lang="ru-RU" dirty="0" err="1" smtClean="0"/>
              <a:t>графичен</a:t>
            </a:r>
            <a:r>
              <a:rPr lang="ru-RU" dirty="0" smtClean="0">
                <a:hlinkClick r:id="rId2" tooltip="Графичен потребителски интерфейс"/>
              </a:rPr>
              <a:t> </a:t>
            </a:r>
            <a:r>
              <a:rPr lang="ru-RU" dirty="0" err="1" smtClean="0"/>
              <a:t>потребителски</a:t>
            </a:r>
            <a:r>
              <a:rPr lang="ru-RU" dirty="0" smtClean="0"/>
              <a:t> интерфейс, </a:t>
            </a:r>
            <a:r>
              <a:rPr lang="ru-RU" dirty="0" err="1" smtClean="0"/>
              <a:t>издадена</a:t>
            </a:r>
            <a:r>
              <a:rPr lang="ru-RU" dirty="0" smtClean="0"/>
              <a:t> на 20 </a:t>
            </a:r>
            <a:r>
              <a:rPr lang="ru-RU" dirty="0" err="1" smtClean="0"/>
              <a:t>ноември</a:t>
            </a:r>
            <a:r>
              <a:rPr lang="ru-RU" dirty="0" smtClean="0"/>
              <a:t> 1985 г. </a:t>
            </a:r>
            <a:r>
              <a:rPr lang="ru-RU" dirty="0" err="1" smtClean="0"/>
              <a:t>Това</a:t>
            </a:r>
            <a:r>
              <a:rPr lang="ru-RU" dirty="0" smtClean="0"/>
              <a:t> е </a:t>
            </a:r>
            <a:r>
              <a:rPr lang="ru-RU" dirty="0" err="1" smtClean="0"/>
              <a:t>първата</a:t>
            </a:r>
            <a:r>
              <a:rPr lang="ru-RU" dirty="0" smtClean="0"/>
              <a:t> операционна система от </a:t>
            </a:r>
            <a:r>
              <a:rPr lang="ru-RU" dirty="0" err="1" smtClean="0"/>
              <a:t>семейството</a:t>
            </a:r>
            <a:r>
              <a:rPr lang="ru-RU" dirty="0" smtClean="0"/>
              <a:t> на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Windows</a:t>
            </a:r>
            <a:r>
              <a:rPr lang="ru-RU" baseline="30000" dirty="0" smtClean="0"/>
              <a:t>[1</a:t>
            </a:r>
            <a:r>
              <a:rPr lang="ru-RU" baseline="30000" dirty="0" smtClean="0">
                <a:hlinkClick r:id="rId3"/>
              </a:rPr>
              <a:t>]</a:t>
            </a:r>
            <a:r>
              <a:rPr lang="ru-RU" dirty="0" smtClean="0"/>
              <a:t> и </a:t>
            </a:r>
            <a:r>
              <a:rPr lang="ru-RU" dirty="0" err="1" smtClean="0"/>
              <a:t>първият</a:t>
            </a:r>
            <a:r>
              <a:rPr lang="ru-RU" dirty="0" smtClean="0"/>
              <a:t> опит на </a:t>
            </a:r>
            <a:r>
              <a:rPr lang="ru-RU" dirty="0" err="1" smtClean="0"/>
              <a:t>компанията</a:t>
            </a:r>
            <a:r>
              <a:rPr lang="ru-RU" dirty="0" smtClean="0"/>
              <a:t> Майкрософт да </a:t>
            </a:r>
            <a:r>
              <a:rPr lang="ru-RU" dirty="0" err="1" smtClean="0"/>
              <a:t>разработи</a:t>
            </a:r>
            <a:r>
              <a:rPr lang="ru-RU" dirty="0" smtClean="0"/>
              <a:t> </a:t>
            </a:r>
            <a:r>
              <a:rPr lang="ru-RU" dirty="0" err="1" smtClean="0"/>
              <a:t>многозадачна</a:t>
            </a:r>
            <a:r>
              <a:rPr lang="ru-RU" dirty="0" smtClean="0"/>
              <a:t> операционна среда с </a:t>
            </a:r>
            <a:r>
              <a:rPr lang="ru-RU" dirty="0" err="1" smtClean="0"/>
              <a:t>графичен</a:t>
            </a:r>
            <a:r>
              <a:rPr lang="ru-RU" dirty="0" smtClean="0"/>
              <a:t> интерфейс, предназначена за </a:t>
            </a:r>
            <a:r>
              <a:rPr lang="ru-RU" dirty="0" err="1" smtClean="0"/>
              <a:t>персонални</a:t>
            </a:r>
            <a:r>
              <a:rPr lang="ru-RU" dirty="0" smtClean="0"/>
              <a:t> </a:t>
            </a:r>
            <a:r>
              <a:rPr lang="ru-RU" dirty="0" err="1" smtClean="0"/>
              <a:t>компютри</a:t>
            </a:r>
            <a:r>
              <a:rPr lang="ru-RU" dirty="0" smtClean="0"/>
              <a:t>. </a:t>
            </a:r>
            <a:r>
              <a:rPr lang="ru-RU" dirty="0" err="1" smtClean="0"/>
              <a:t>През</a:t>
            </a:r>
            <a:r>
              <a:rPr lang="ru-RU" dirty="0" smtClean="0"/>
              <a:t> 1987 година </a:t>
            </a:r>
            <a:r>
              <a:rPr lang="ru-RU" dirty="0" err="1" smtClean="0"/>
              <a:t>системата</a:t>
            </a:r>
            <a:r>
              <a:rPr lang="ru-RU" dirty="0" smtClean="0"/>
              <a:t> е заменена от </a:t>
            </a:r>
            <a:r>
              <a:rPr lang="ru-RU" dirty="0" err="1" smtClean="0"/>
              <a:t>Windows</a:t>
            </a:r>
            <a:r>
              <a:rPr lang="ru-RU" dirty="0" smtClean="0"/>
              <a:t> 2.0, а в края на 2001 година Майкрософт </a:t>
            </a:r>
            <a:r>
              <a:rPr lang="ru-RU" dirty="0" err="1" smtClean="0"/>
              <a:t>окончателно</a:t>
            </a:r>
            <a:r>
              <a:rPr lang="ru-RU" dirty="0" smtClean="0"/>
              <a:t> </a:t>
            </a:r>
            <a:r>
              <a:rPr lang="ru-RU" dirty="0" err="1" smtClean="0"/>
              <a:t>прекратяват</a:t>
            </a:r>
            <a:r>
              <a:rPr lang="ru-RU" dirty="0" smtClean="0"/>
              <a:t> </a:t>
            </a:r>
            <a:r>
              <a:rPr lang="ru-RU" dirty="0" err="1" smtClean="0"/>
              <a:t>нейната</a:t>
            </a:r>
            <a:r>
              <a:rPr lang="ru-RU" dirty="0" smtClean="0"/>
              <a:t> </a:t>
            </a:r>
            <a:r>
              <a:rPr lang="ru-RU" dirty="0" err="1" smtClean="0"/>
              <a:t>поддръжка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357422" y="214290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2.0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0" y="57148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Windows</a:t>
            </a:r>
            <a:r>
              <a:rPr lang="ru-RU" sz="1400" b="1" dirty="0" smtClean="0"/>
              <a:t> 2.0</a:t>
            </a:r>
            <a:r>
              <a:rPr lang="ru-RU" sz="1400" dirty="0" smtClean="0"/>
              <a:t> е 16-битова, </a:t>
            </a:r>
            <a:r>
              <a:rPr lang="ru-RU" sz="1400" dirty="0" err="1" smtClean="0"/>
              <a:t>Microsoft</a:t>
            </a:r>
            <a:r>
              <a:rPr lang="ru-RU" sz="1400" dirty="0" smtClean="0"/>
              <a:t> </a:t>
            </a:r>
            <a:r>
              <a:rPr lang="ru-RU" sz="1400" dirty="0" err="1" smtClean="0">
                <a:hlinkClick r:id="rId2" tooltip="Windows"/>
              </a:rPr>
              <a:t>Windows</a:t>
            </a:r>
            <a:r>
              <a:rPr lang="ru-RU" sz="1400" dirty="0" smtClean="0"/>
              <a:t> </a:t>
            </a:r>
            <a:r>
              <a:rPr lang="ru-RU" sz="1400" dirty="0" err="1" smtClean="0"/>
              <a:t>базирана</a:t>
            </a:r>
            <a:r>
              <a:rPr lang="ru-RU" sz="1400" dirty="0" smtClean="0"/>
              <a:t> </a:t>
            </a:r>
            <a:r>
              <a:rPr lang="ru-RU" sz="1400" dirty="0" smtClean="0">
                <a:hlinkClick r:id="rId3" tooltip="Операционна система"/>
              </a:rPr>
              <a:t>операционна система</a:t>
            </a:r>
            <a:r>
              <a:rPr lang="ru-RU" sz="1400" dirty="0" smtClean="0"/>
              <a:t> с </a:t>
            </a:r>
            <a:r>
              <a:rPr lang="ru-RU" sz="1400" dirty="0" err="1" smtClean="0"/>
              <a:t>графичен</a:t>
            </a:r>
            <a:r>
              <a:rPr lang="ru-RU" sz="1400" dirty="0" smtClean="0"/>
              <a:t> </a:t>
            </a:r>
            <a:r>
              <a:rPr lang="ru-RU" sz="1400" dirty="0" err="1" smtClean="0">
                <a:hlinkClick r:id="rId4" tooltip="Потребителски интерфейс"/>
              </a:rPr>
              <a:t>потребителски</a:t>
            </a:r>
            <a:r>
              <a:rPr lang="ru-RU" sz="1400" dirty="0" smtClean="0">
                <a:hlinkClick r:id="rId4" tooltip="Потребителски интерфейс"/>
              </a:rPr>
              <a:t> интерфейс</a:t>
            </a:r>
            <a:r>
              <a:rPr lang="ru-RU" sz="1400" dirty="0" smtClean="0"/>
              <a:t>, </a:t>
            </a:r>
            <a:r>
              <a:rPr lang="ru-RU" sz="1400" dirty="0" err="1" smtClean="0"/>
              <a:t>която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заменя</a:t>
            </a:r>
            <a:r>
              <a:rPr lang="ru-RU" sz="1400" dirty="0" smtClean="0"/>
              <a:t>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1.0 и на свой </a:t>
            </a:r>
            <a:r>
              <a:rPr lang="ru-RU" sz="1400" dirty="0" err="1" smtClean="0"/>
              <a:t>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бива</a:t>
            </a:r>
            <a:r>
              <a:rPr lang="ru-RU" sz="1400" dirty="0" smtClean="0"/>
              <a:t> заменена от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2.0 (</a:t>
            </a:r>
            <a:r>
              <a:rPr lang="ru-RU" sz="1400" dirty="0" err="1" smtClean="0"/>
              <a:t>допълнен</a:t>
            </a:r>
            <a:r>
              <a:rPr lang="ru-RU" sz="1400" dirty="0" smtClean="0"/>
              <a:t> от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/286 и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/386) </a:t>
            </a:r>
            <a:r>
              <a:rPr lang="ru-RU" sz="1400" dirty="0" err="1" smtClean="0"/>
              <a:t>през</a:t>
            </a:r>
            <a:r>
              <a:rPr lang="ru-RU" sz="1400" dirty="0" smtClean="0"/>
              <a:t> 1988 година.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2.0,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/286 и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/386 </a:t>
            </a:r>
            <a:r>
              <a:rPr lang="ru-RU" sz="1400" dirty="0" err="1" smtClean="0"/>
              <a:t>бяха</a:t>
            </a:r>
            <a:r>
              <a:rPr lang="ru-RU" sz="1400" dirty="0" smtClean="0"/>
              <a:t> </a:t>
            </a:r>
            <a:r>
              <a:rPr lang="ru-RU" sz="1400" dirty="0" err="1" smtClean="0"/>
              <a:t>заменени</a:t>
            </a:r>
            <a:r>
              <a:rPr lang="ru-RU" sz="1400" dirty="0" smtClean="0"/>
              <a:t> от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3.0 май 1990 година.</a:t>
            </a:r>
          </a:p>
          <a:p>
            <a:r>
              <a:rPr lang="ru-RU" sz="1400" b="1" dirty="0" smtClean="0"/>
              <a:t>История</a:t>
            </a:r>
          </a:p>
          <a:p>
            <a:r>
              <a:rPr lang="ru-RU" sz="1400" dirty="0" err="1" smtClean="0"/>
              <a:t>Windows</a:t>
            </a:r>
            <a:r>
              <a:rPr lang="ru-RU" sz="1400" dirty="0" smtClean="0"/>
              <a:t> 2.0 се оказал </a:t>
            </a:r>
            <a:r>
              <a:rPr lang="ru-RU" sz="1400" dirty="0" err="1" smtClean="0"/>
              <a:t>малко</a:t>
            </a:r>
            <a:r>
              <a:rPr lang="ru-RU" sz="1400" dirty="0" smtClean="0"/>
              <a:t> </a:t>
            </a:r>
            <a:r>
              <a:rPr lang="ru-RU" sz="1400" dirty="0" err="1" smtClean="0"/>
              <a:t>по-популярен</a:t>
            </a:r>
            <a:r>
              <a:rPr lang="ru-RU" sz="1400" dirty="0" smtClean="0"/>
              <a:t> от </a:t>
            </a:r>
            <a:r>
              <a:rPr lang="ru-RU" sz="1400" dirty="0" err="1" smtClean="0"/>
              <a:t>предшественика</a:t>
            </a:r>
            <a:r>
              <a:rPr lang="ru-RU" sz="1400" dirty="0" smtClean="0"/>
              <a:t> си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1.0. </a:t>
            </a:r>
            <a:r>
              <a:rPr lang="ru-RU" sz="1400" dirty="0" err="1" smtClean="0"/>
              <a:t>По-голямата</a:t>
            </a:r>
            <a:r>
              <a:rPr lang="ru-RU" sz="1400" dirty="0" smtClean="0"/>
              <a:t> част от </a:t>
            </a:r>
            <a:r>
              <a:rPr lang="ru-RU" sz="1400" dirty="0" err="1" smtClean="0"/>
              <a:t>популярността</a:t>
            </a:r>
            <a:r>
              <a:rPr lang="ru-RU" sz="1400" dirty="0" smtClean="0"/>
              <a:t> </a:t>
            </a:r>
            <a:r>
              <a:rPr lang="ru-RU" sz="1400" dirty="0" err="1" smtClean="0"/>
              <a:t>му</a:t>
            </a:r>
            <a:r>
              <a:rPr lang="ru-RU" sz="1400" dirty="0" smtClean="0"/>
              <a:t> се </a:t>
            </a:r>
            <a:r>
              <a:rPr lang="ru-RU" sz="1400" dirty="0" err="1" smtClean="0"/>
              <a:t>дължи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това</a:t>
            </a:r>
            <a:r>
              <a:rPr lang="ru-RU" sz="1400" dirty="0" smtClean="0"/>
              <a:t>, </a:t>
            </a:r>
            <a:r>
              <a:rPr lang="ru-RU" sz="1400" dirty="0" err="1" smtClean="0"/>
              <a:t>че</a:t>
            </a:r>
            <a:r>
              <a:rPr lang="ru-RU" sz="1400" dirty="0" smtClean="0"/>
              <a:t> е "</a:t>
            </a:r>
            <a:r>
              <a:rPr lang="ru-RU" sz="1400" dirty="0" err="1" smtClean="0"/>
              <a:t>run-time</a:t>
            </a:r>
            <a:r>
              <a:rPr lang="ru-RU" sz="1400" dirty="0" smtClean="0"/>
              <a:t> версия" и на него </a:t>
            </a:r>
            <a:r>
              <a:rPr lang="ru-RU" sz="1400" dirty="0" err="1" smtClean="0"/>
              <a:t>работят</a:t>
            </a:r>
            <a:r>
              <a:rPr lang="ru-RU" sz="1400" dirty="0" smtClean="0"/>
              <a:t> </a:t>
            </a:r>
            <a:r>
              <a:rPr lang="ru-RU" sz="1400" dirty="0" err="1" smtClean="0"/>
              <a:t>новите</a:t>
            </a:r>
            <a:r>
              <a:rPr lang="ru-RU" sz="1400" dirty="0" smtClean="0"/>
              <a:t> </a:t>
            </a:r>
            <a:r>
              <a:rPr lang="ru-RU" sz="1400" dirty="0" err="1" smtClean="0"/>
              <a:t>графични</a:t>
            </a:r>
            <a:r>
              <a:rPr lang="ru-RU" sz="1400" dirty="0" smtClean="0"/>
              <a:t> </a:t>
            </a:r>
            <a:r>
              <a:rPr lang="ru-RU" sz="1400" dirty="0" err="1" smtClean="0">
                <a:hlinkClick r:id="rId5" tooltip="Microsoft"/>
              </a:rPr>
              <a:t>Microsoft</a:t>
            </a:r>
            <a:r>
              <a:rPr lang="ru-RU" sz="1400" dirty="0" smtClean="0"/>
              <a:t> приложения </a:t>
            </a:r>
            <a:r>
              <a:rPr lang="ru-RU" sz="1400" dirty="0" err="1" smtClean="0">
                <a:hlinkClick r:id="rId6" tooltip="Excel"/>
              </a:rPr>
              <a:t>Excel</a:t>
            </a:r>
            <a:r>
              <a:rPr lang="ru-RU" sz="1400" dirty="0" smtClean="0"/>
              <a:t> и </a:t>
            </a:r>
            <a:r>
              <a:rPr lang="ru-RU" sz="1400" dirty="0" err="1" smtClean="0">
                <a:hlinkClick r:id="rId7" tooltip="Microsoft Word"/>
              </a:rPr>
              <a:t>Word</a:t>
            </a:r>
            <a:r>
              <a:rPr lang="ru-RU" sz="1400" dirty="0" smtClean="0"/>
              <a:t>. Те </a:t>
            </a:r>
            <a:r>
              <a:rPr lang="ru-RU" sz="1400" dirty="0" err="1" smtClean="0"/>
              <a:t>можели</a:t>
            </a:r>
            <a:r>
              <a:rPr lang="ru-RU" sz="1400" dirty="0" smtClean="0"/>
              <a:t> да </a:t>
            </a:r>
            <a:r>
              <a:rPr lang="ru-RU" sz="1400" dirty="0" err="1" smtClean="0"/>
              <a:t>бъдат</a:t>
            </a:r>
            <a:r>
              <a:rPr lang="ru-RU" sz="1400" dirty="0" smtClean="0"/>
              <a:t> </a:t>
            </a:r>
            <a:r>
              <a:rPr lang="ru-RU" sz="1400" dirty="0" err="1" smtClean="0"/>
              <a:t>пуснати</a:t>
            </a:r>
            <a:r>
              <a:rPr lang="ru-RU" sz="1400" dirty="0" smtClean="0"/>
              <a:t> и от </a:t>
            </a:r>
            <a:r>
              <a:rPr lang="ru-RU" sz="1400" dirty="0" smtClean="0">
                <a:hlinkClick r:id="rId8" tooltip="MS-DOS"/>
              </a:rPr>
              <a:t>MS-DOS</a:t>
            </a:r>
            <a:r>
              <a:rPr lang="ru-RU" sz="1400" dirty="0" smtClean="0"/>
              <a:t>. За да </a:t>
            </a:r>
            <a:r>
              <a:rPr lang="ru-RU" sz="1400" dirty="0" err="1" smtClean="0"/>
              <a:t>работят</a:t>
            </a:r>
            <a:r>
              <a:rPr lang="ru-RU" sz="1400" dirty="0" smtClean="0"/>
              <a:t>, при </a:t>
            </a:r>
            <a:r>
              <a:rPr lang="ru-RU" sz="1400" dirty="0" err="1" smtClean="0"/>
              <a:t>тяхното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стартиране</a:t>
            </a:r>
            <a:r>
              <a:rPr lang="ru-RU" sz="1400" dirty="0" smtClean="0"/>
              <a:t> се </a:t>
            </a:r>
            <a:r>
              <a:rPr lang="ru-RU" sz="1400" dirty="0" err="1" smtClean="0"/>
              <a:t>стартирал</a:t>
            </a:r>
            <a:r>
              <a:rPr lang="ru-RU" sz="1400" dirty="0" smtClean="0"/>
              <a:t> и </a:t>
            </a:r>
            <a:r>
              <a:rPr lang="ru-RU" sz="1400" dirty="0" err="1" smtClean="0">
                <a:hlinkClick r:id="rId2" tooltip="Windows"/>
              </a:rPr>
              <a:t>Windows</a:t>
            </a:r>
            <a:r>
              <a:rPr lang="ru-RU" sz="1400" dirty="0" smtClean="0"/>
              <a:t>, а след </a:t>
            </a:r>
            <a:r>
              <a:rPr lang="ru-RU" sz="1400" dirty="0" err="1" smtClean="0"/>
              <a:t>затварянето</a:t>
            </a:r>
            <a:r>
              <a:rPr lang="ru-RU" sz="1400" dirty="0" smtClean="0"/>
              <a:t> им,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се </a:t>
            </a:r>
            <a:r>
              <a:rPr lang="ru-RU" sz="1400" dirty="0" err="1" smtClean="0"/>
              <a:t>изключвал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>
                <a:hlinkClick r:id="rId9" tooltip="Microsoft Windows"/>
              </a:rPr>
              <a:t>Microsoft</a:t>
            </a:r>
            <a:r>
              <a:rPr lang="ru-RU" sz="1400" dirty="0" smtClean="0">
                <a:hlinkClick r:id="rId9" tooltip="Microsoft Windows"/>
              </a:rPr>
              <a:t> </a:t>
            </a:r>
            <a:r>
              <a:rPr lang="ru-RU" sz="1400" dirty="0" err="1" smtClean="0">
                <a:hlinkClick r:id="rId9" tooltip="Microsoft Windows"/>
              </a:rPr>
              <a:t>Windows</a:t>
            </a:r>
            <a:r>
              <a:rPr lang="ru-RU" sz="1400" dirty="0" smtClean="0"/>
              <a:t> получил </a:t>
            </a:r>
            <a:r>
              <a:rPr lang="ru-RU" sz="1400" dirty="0" err="1" smtClean="0"/>
              <a:t>голяма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подкрепа</a:t>
            </a:r>
            <a:r>
              <a:rPr lang="ru-RU" sz="1400" dirty="0" smtClean="0"/>
              <a:t>, </a:t>
            </a:r>
            <a:r>
              <a:rPr lang="ru-RU" sz="1400" dirty="0" err="1" smtClean="0"/>
              <a:t>когато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програмата</a:t>
            </a:r>
            <a:r>
              <a:rPr lang="ru-RU" sz="1400" dirty="0" smtClean="0"/>
              <a:t> </a:t>
            </a:r>
            <a:r>
              <a:rPr lang="ru-RU" sz="1400" dirty="0" err="1" smtClean="0"/>
              <a:t>Aldus</a:t>
            </a:r>
            <a:r>
              <a:rPr lang="ru-RU" sz="1400" dirty="0" smtClean="0"/>
              <a:t> </a:t>
            </a:r>
            <a:r>
              <a:rPr lang="ru-RU" sz="1400" dirty="0" err="1" smtClean="0"/>
              <a:t>PageMaker</a:t>
            </a:r>
            <a:r>
              <a:rPr lang="ru-RU" sz="1400" dirty="0" smtClean="0"/>
              <a:t> се </a:t>
            </a:r>
            <a:r>
              <a:rPr lang="ru-RU" sz="1400" dirty="0" err="1" smtClean="0"/>
              <a:t>появила</a:t>
            </a:r>
            <a:r>
              <a:rPr lang="ru-RU" sz="1400" dirty="0" smtClean="0"/>
              <a:t> и за </a:t>
            </a:r>
            <a:r>
              <a:rPr lang="ru-RU" sz="1400" dirty="0" err="1" smtClean="0">
                <a:hlinkClick r:id="rId2" tooltip="Windows"/>
              </a:rPr>
              <a:t>Windows</a:t>
            </a:r>
            <a:r>
              <a:rPr lang="ru-RU" sz="1400" dirty="0" smtClean="0"/>
              <a:t>, </a:t>
            </a:r>
            <a:r>
              <a:rPr lang="ru-RU" sz="1400" dirty="0" err="1" smtClean="0"/>
              <a:t>докато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преди</a:t>
            </a:r>
            <a:r>
              <a:rPr lang="ru-RU" sz="1400" dirty="0" smtClean="0"/>
              <a:t> била само за </a:t>
            </a:r>
            <a:r>
              <a:rPr lang="ru-RU" sz="1400" dirty="0" err="1" smtClean="0">
                <a:hlinkClick r:id="rId10" tooltip="Macintosh"/>
              </a:rPr>
              <a:t>Macintosh</a:t>
            </a:r>
            <a:r>
              <a:rPr lang="ru-RU" sz="1400" dirty="0" smtClean="0"/>
              <a:t>. </a:t>
            </a:r>
            <a:r>
              <a:rPr lang="ru-RU" sz="1400" dirty="0" err="1" smtClean="0"/>
              <a:t>Някои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компютърни</a:t>
            </a:r>
            <a:r>
              <a:rPr lang="ru-RU" sz="1400" dirty="0" smtClean="0"/>
              <a:t> </a:t>
            </a:r>
            <a:r>
              <a:rPr lang="ru-RU" sz="1400" dirty="0" err="1" smtClean="0"/>
              <a:t>историци</a:t>
            </a:r>
            <a:r>
              <a:rPr lang="ru-RU" sz="1400" dirty="0" smtClean="0"/>
              <a:t> </a:t>
            </a:r>
            <a:r>
              <a:rPr lang="ru-RU" sz="1400" dirty="0" err="1" smtClean="0"/>
              <a:t>отбелязват</a:t>
            </a:r>
            <a:r>
              <a:rPr lang="ru-RU" sz="1400" dirty="0" smtClean="0"/>
              <a:t> </a:t>
            </a:r>
            <a:r>
              <a:rPr lang="ru-RU" sz="1400" dirty="0" err="1" smtClean="0"/>
              <a:t>тази</a:t>
            </a:r>
            <a:r>
              <a:rPr lang="ru-RU" sz="1400" dirty="0" smtClean="0"/>
              <a:t> </a:t>
            </a:r>
            <a:r>
              <a:rPr lang="ru-RU" sz="1400" dirty="0" err="1" smtClean="0"/>
              <a:t>първа</a:t>
            </a:r>
            <a:r>
              <a:rPr lang="ru-RU" sz="1400" dirty="0" smtClean="0"/>
              <a:t> </a:t>
            </a:r>
            <a:r>
              <a:rPr lang="ru-RU" sz="1400" dirty="0" err="1" smtClean="0"/>
              <a:t>поява</a:t>
            </a:r>
            <a:r>
              <a:rPr lang="ru-RU" sz="1400" dirty="0" smtClean="0"/>
              <a:t> на значима </a:t>
            </a:r>
            <a:r>
              <a:rPr lang="ru-RU" sz="1400" dirty="0" err="1" smtClean="0"/>
              <a:t>програма</a:t>
            </a:r>
            <a:r>
              <a:rPr lang="ru-RU" sz="1400" dirty="0" smtClean="0"/>
              <a:t>, </a:t>
            </a:r>
            <a:r>
              <a:rPr lang="ru-RU" sz="1400" dirty="0" err="1" smtClean="0"/>
              <a:t>създадена</a:t>
            </a:r>
            <a:r>
              <a:rPr lang="ru-RU" sz="1400" dirty="0" smtClean="0"/>
              <a:t> не от </a:t>
            </a:r>
            <a:r>
              <a:rPr lang="ru-RU" sz="1400" dirty="0" err="1" smtClean="0">
                <a:hlinkClick r:id="rId5" tooltip="Microsoft"/>
              </a:rPr>
              <a:t>Microsoft</a:t>
            </a:r>
            <a:r>
              <a:rPr lang="ru-RU" sz="1400" dirty="0" smtClean="0"/>
              <a:t>, за </a:t>
            </a:r>
            <a:r>
              <a:rPr lang="ru-RU" sz="1400" dirty="0" err="1" smtClean="0"/>
              <a:t>операционната</a:t>
            </a:r>
            <a:r>
              <a:rPr lang="ru-RU" sz="1400" dirty="0" smtClean="0"/>
              <a:t> система </a:t>
            </a:r>
            <a:r>
              <a:rPr lang="ru-RU" sz="1400" dirty="0" err="1" smtClean="0">
                <a:hlinkClick r:id="rId2" tooltip="Windows"/>
              </a:rPr>
              <a:t>Windows</a:t>
            </a:r>
            <a:r>
              <a:rPr lang="ru-RU" sz="1400" dirty="0" smtClean="0"/>
              <a:t>, </a:t>
            </a:r>
            <a:r>
              <a:rPr lang="ru-RU" sz="1400" dirty="0" err="1" smtClean="0"/>
              <a:t>като</a:t>
            </a:r>
            <a:r>
              <a:rPr lang="ru-RU" sz="1400" dirty="0" smtClean="0"/>
              <a:t> </a:t>
            </a:r>
            <a:r>
              <a:rPr lang="ru-RU" sz="1400" dirty="0" err="1" smtClean="0"/>
              <a:t>началото</a:t>
            </a:r>
            <a:r>
              <a:rPr lang="ru-RU" sz="1400" dirty="0" smtClean="0"/>
              <a:t> на успеха на </a:t>
            </a:r>
            <a:r>
              <a:rPr lang="ru-RU" sz="1400" dirty="0" err="1" smtClean="0">
                <a:hlinkClick r:id="rId2" tooltip="Windows"/>
              </a:rPr>
              <a:t>Windows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Версия 2.0x </a:t>
            </a:r>
            <a:r>
              <a:rPr lang="ru-RU" sz="1400" dirty="0" err="1" smtClean="0"/>
              <a:t>използвала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модела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паметта</a:t>
            </a:r>
            <a:r>
              <a:rPr lang="ru-RU" sz="1400" dirty="0" smtClean="0"/>
              <a:t> </a:t>
            </a:r>
            <a:r>
              <a:rPr lang="ru-RU" sz="1400" dirty="0" err="1" smtClean="0">
                <a:hlinkClick r:id="rId11" tooltip="Real mode"/>
              </a:rPr>
              <a:t>Real</a:t>
            </a:r>
            <a:r>
              <a:rPr lang="ru-RU" sz="1400" dirty="0" smtClean="0">
                <a:hlinkClick r:id="rId11" tooltip="Real mode"/>
              </a:rPr>
              <a:t> </a:t>
            </a:r>
            <a:r>
              <a:rPr lang="ru-RU" sz="1400" dirty="0" err="1" smtClean="0">
                <a:hlinkClick r:id="rId11" tooltip="Real mode"/>
              </a:rPr>
              <a:t>mode</a:t>
            </a:r>
            <a:r>
              <a:rPr lang="ru-RU" sz="1400" dirty="0" smtClean="0"/>
              <a:t>, </a:t>
            </a:r>
            <a:r>
              <a:rPr lang="ru-RU" sz="1400" dirty="0" err="1" smtClean="0"/>
              <a:t>който</a:t>
            </a:r>
            <a:r>
              <a:rPr lang="ru-RU" sz="1400" dirty="0" smtClean="0"/>
              <a:t> я </a:t>
            </a:r>
            <a:r>
              <a:rPr lang="ru-RU" sz="1400" dirty="0" err="1" smtClean="0"/>
              <a:t>ограничавал</a:t>
            </a:r>
            <a:r>
              <a:rPr lang="ru-RU" sz="1400" dirty="0" smtClean="0"/>
              <a:t> до максимум един </a:t>
            </a:r>
            <a:r>
              <a:rPr lang="ru-RU" sz="1400" dirty="0" smtClean="0">
                <a:hlinkClick r:id="rId12" tooltip="Мегабайт"/>
              </a:rPr>
              <a:t>мегабайт</a:t>
            </a:r>
            <a:r>
              <a:rPr lang="ru-RU" sz="1400" dirty="0" smtClean="0"/>
              <a:t> </a:t>
            </a:r>
            <a:r>
              <a:rPr lang="ru-RU" sz="1400" dirty="0" err="1" smtClean="0"/>
              <a:t>памет</a:t>
            </a:r>
            <a:r>
              <a:rPr lang="ru-RU" sz="1400" dirty="0" smtClean="0"/>
              <a:t>. В </a:t>
            </a:r>
            <a:r>
              <a:rPr lang="ru-RU" sz="1400" dirty="0" err="1" smtClean="0"/>
              <a:t>тази</a:t>
            </a:r>
            <a:r>
              <a:rPr lang="ru-RU" sz="1400" dirty="0" smtClean="0"/>
              <a:t> конфигурация, </a:t>
            </a:r>
            <a:r>
              <a:rPr lang="ru-RU" sz="1400" dirty="0" err="1" smtClean="0"/>
              <a:t>тя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да </a:t>
            </a:r>
            <a:r>
              <a:rPr lang="ru-RU" sz="1400" dirty="0" err="1" smtClean="0"/>
              <a:t>бъде</a:t>
            </a:r>
            <a:r>
              <a:rPr lang="ru-RU" sz="1400" dirty="0" smtClean="0"/>
              <a:t> </a:t>
            </a:r>
            <a:r>
              <a:rPr lang="ru-RU" sz="1400" dirty="0" err="1" smtClean="0"/>
              <a:t>пусната</a:t>
            </a:r>
            <a:r>
              <a:rPr lang="ru-RU" sz="1400" dirty="0" smtClean="0"/>
              <a:t> и на друг </a:t>
            </a:r>
            <a:r>
              <a:rPr lang="ru-RU" sz="1400" dirty="0" err="1" smtClean="0"/>
              <a:t>мултитаскър</a:t>
            </a:r>
            <a:r>
              <a:rPr lang="ru-RU" sz="1400" dirty="0" smtClean="0"/>
              <a:t> </a:t>
            </a:r>
            <a:r>
              <a:rPr lang="ru-RU" sz="1400" dirty="0" err="1" smtClean="0"/>
              <a:t>като</a:t>
            </a:r>
            <a:r>
              <a:rPr lang="ru-RU" sz="1400" dirty="0" smtClean="0"/>
              <a:t> </a:t>
            </a:r>
            <a:r>
              <a:rPr lang="ru-RU" sz="1400" dirty="0" err="1" smtClean="0"/>
              <a:t>DESQview</a:t>
            </a:r>
            <a:r>
              <a:rPr lang="ru-RU" sz="1400" dirty="0" smtClean="0"/>
              <a:t>, </a:t>
            </a:r>
            <a:r>
              <a:rPr lang="ru-RU" sz="1400" dirty="0" err="1" smtClean="0"/>
              <a:t>който</a:t>
            </a:r>
            <a:r>
              <a:rPr lang="ru-RU" sz="1400" dirty="0" smtClean="0"/>
              <a:t> </a:t>
            </a:r>
            <a:r>
              <a:rPr lang="ru-RU" sz="1400" dirty="0" err="1" smtClean="0"/>
              <a:t>използва</a:t>
            </a:r>
            <a:r>
              <a:rPr lang="ru-RU" sz="1400" dirty="0" smtClean="0"/>
              <a:t> </a:t>
            </a:r>
            <a:r>
              <a:rPr lang="ru-RU" sz="1400" dirty="0" smtClean="0">
                <a:hlinkClick r:id="rId13" tooltip="Protected mode"/>
              </a:rPr>
              <a:t>286 </a:t>
            </a:r>
            <a:r>
              <a:rPr lang="ru-RU" sz="1400" dirty="0" err="1" smtClean="0">
                <a:hlinkClick r:id="rId13" tooltip="Protected mode"/>
              </a:rPr>
              <a:t>Protected</a:t>
            </a:r>
            <a:r>
              <a:rPr lang="ru-RU" sz="1400" dirty="0" smtClean="0">
                <a:hlinkClick r:id="rId13" tooltip="Protected mode"/>
              </a:rPr>
              <a:t> </a:t>
            </a:r>
            <a:r>
              <a:rPr lang="ru-RU" sz="1400" dirty="0" err="1" smtClean="0">
                <a:hlinkClick r:id="rId13" tooltip="Protected mode"/>
              </a:rPr>
              <a:t>mode</a:t>
            </a:r>
            <a:r>
              <a:rPr lang="ru-RU" sz="1400" dirty="0" smtClean="0"/>
              <a:t> (</a:t>
            </a:r>
            <a:r>
              <a:rPr lang="ru-RU" sz="1400" dirty="0" err="1" smtClean="0"/>
              <a:t>защитен</a:t>
            </a:r>
            <a:r>
              <a:rPr lang="ru-RU" sz="1400" dirty="0" smtClean="0"/>
              <a:t> режим).</a:t>
            </a:r>
          </a:p>
          <a:p>
            <a:r>
              <a:rPr lang="ru-RU" sz="1400" dirty="0" err="1" smtClean="0"/>
              <a:t>Броят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приложенията</a:t>
            </a:r>
            <a:r>
              <a:rPr lang="ru-RU" sz="1400" dirty="0" smtClean="0"/>
              <a:t>, </a:t>
            </a:r>
            <a:r>
              <a:rPr lang="ru-RU" sz="1400" dirty="0" err="1" smtClean="0"/>
              <a:t>разработени</a:t>
            </a:r>
            <a:r>
              <a:rPr lang="ru-RU" sz="1400" dirty="0" smtClean="0"/>
              <a:t> от </a:t>
            </a:r>
            <a:r>
              <a:rPr lang="ru-RU" sz="1400" dirty="0" err="1" smtClean="0"/>
              <a:t>други</a:t>
            </a:r>
            <a:r>
              <a:rPr lang="ru-RU" sz="1400" dirty="0" smtClean="0"/>
              <a:t> компании, се </a:t>
            </a:r>
            <a:r>
              <a:rPr lang="ru-RU" sz="1400" dirty="0" err="1" smtClean="0"/>
              <a:t>увеличава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значително</a:t>
            </a:r>
            <a:r>
              <a:rPr lang="ru-RU" sz="1400" dirty="0" smtClean="0"/>
              <a:t> с </a:t>
            </a:r>
            <a:r>
              <a:rPr lang="ru-RU" sz="1400" dirty="0" err="1" smtClean="0"/>
              <a:t>тази</a:t>
            </a:r>
            <a:r>
              <a:rPr lang="ru-RU" sz="1400" dirty="0" smtClean="0"/>
              <a:t> версия (</a:t>
            </a:r>
            <a:r>
              <a:rPr lang="ru-RU" sz="1400" dirty="0" err="1" smtClean="0"/>
              <a:t>някои</a:t>
            </a:r>
            <a:r>
              <a:rPr lang="ru-RU" sz="1400" dirty="0" smtClean="0"/>
              <a:t> </a:t>
            </a:r>
            <a:r>
              <a:rPr lang="ru-RU" sz="1400" dirty="0" err="1" smtClean="0"/>
              <a:t>разработени</a:t>
            </a:r>
            <a:r>
              <a:rPr lang="ru-RU" sz="1400" dirty="0" smtClean="0"/>
              <a:t> за </a:t>
            </a:r>
            <a:r>
              <a:rPr lang="ru-RU" sz="1400" dirty="0" err="1" smtClean="0"/>
              <a:t>клиенти</a:t>
            </a:r>
            <a:r>
              <a:rPr lang="ru-RU" sz="1400" dirty="0" smtClean="0"/>
              <a:t>, </a:t>
            </a:r>
            <a:r>
              <a:rPr lang="ru-RU" sz="1400" dirty="0" err="1" smtClean="0"/>
              <a:t>които</a:t>
            </a:r>
            <a:r>
              <a:rPr lang="ru-RU" sz="1400" dirty="0" smtClean="0"/>
              <a:t> не </a:t>
            </a:r>
            <a:r>
              <a:rPr lang="ru-RU" sz="1400" dirty="0" err="1" smtClean="0"/>
              <a:t>са</a:t>
            </a:r>
            <a:r>
              <a:rPr lang="ru-RU" sz="1400" dirty="0" smtClean="0"/>
              <a:t> си закупили </a:t>
            </a:r>
            <a:r>
              <a:rPr lang="ru-RU" sz="1400" dirty="0" err="1" smtClean="0"/>
              <a:t>пълната</a:t>
            </a:r>
            <a:r>
              <a:rPr lang="ru-RU" sz="1400" dirty="0" smtClean="0"/>
              <a:t> версия на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). </a:t>
            </a:r>
            <a:r>
              <a:rPr lang="ru-RU" sz="1400" dirty="0" err="1" smtClean="0"/>
              <a:t>Въпреки</a:t>
            </a:r>
            <a:r>
              <a:rPr lang="ru-RU" sz="1400" dirty="0" smtClean="0"/>
              <a:t> </a:t>
            </a:r>
            <a:r>
              <a:rPr lang="ru-RU" sz="1400" dirty="0" err="1" smtClean="0"/>
              <a:t>това</a:t>
            </a:r>
            <a:r>
              <a:rPr lang="ru-RU" sz="1400" dirty="0" smtClean="0"/>
              <a:t>, </a:t>
            </a:r>
            <a:r>
              <a:rPr lang="ru-RU" sz="1400" dirty="0" err="1" smtClean="0"/>
              <a:t>повечето</a:t>
            </a:r>
            <a:r>
              <a:rPr lang="ru-RU" sz="1400" dirty="0" smtClean="0"/>
              <a:t> </a:t>
            </a:r>
            <a:r>
              <a:rPr lang="ru-RU" sz="1400" dirty="0" err="1" smtClean="0"/>
              <a:t>фирми</a:t>
            </a:r>
            <a:r>
              <a:rPr lang="ru-RU" sz="1400" dirty="0" smtClean="0"/>
              <a:t> все </a:t>
            </a:r>
            <a:r>
              <a:rPr lang="ru-RU" sz="1400" dirty="0" err="1" smtClean="0"/>
              <a:t>още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поддържали</a:t>
            </a:r>
            <a:r>
              <a:rPr lang="ru-RU" sz="1400" dirty="0" smtClean="0"/>
              <a:t> ДОС версии на </a:t>
            </a:r>
            <a:r>
              <a:rPr lang="ru-RU" sz="1400" dirty="0" err="1" smtClean="0"/>
              <a:t>своите</a:t>
            </a:r>
            <a:r>
              <a:rPr lang="ru-RU" sz="1400" dirty="0" smtClean="0"/>
              <a:t> приложения, </a:t>
            </a:r>
            <a:r>
              <a:rPr lang="ru-RU" sz="1400" dirty="0" err="1" smtClean="0"/>
              <a:t>защото</a:t>
            </a:r>
            <a:r>
              <a:rPr lang="ru-RU" sz="1400" dirty="0" smtClean="0"/>
              <a:t>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потребителите</a:t>
            </a:r>
            <a:r>
              <a:rPr lang="ru-RU" sz="1400" dirty="0" smtClean="0"/>
              <a:t> все </a:t>
            </a:r>
            <a:r>
              <a:rPr lang="ru-RU" sz="1400" dirty="0" err="1" smtClean="0"/>
              <a:t>още</a:t>
            </a:r>
            <a:r>
              <a:rPr lang="ru-RU" sz="1400" dirty="0" smtClean="0"/>
              <a:t> </a:t>
            </a:r>
            <a:r>
              <a:rPr lang="ru-RU" sz="1400" dirty="0" err="1" smtClean="0"/>
              <a:t>са</a:t>
            </a:r>
            <a:r>
              <a:rPr lang="ru-RU" sz="1400" dirty="0" smtClean="0"/>
              <a:t> </a:t>
            </a:r>
            <a:r>
              <a:rPr lang="ru-RU" sz="1400" dirty="0" err="1" smtClean="0"/>
              <a:t>малцинство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обособен</a:t>
            </a:r>
            <a:r>
              <a:rPr lang="ru-RU" sz="1400" dirty="0" smtClean="0"/>
              <a:t> </a:t>
            </a:r>
            <a:r>
              <a:rPr lang="ru-RU" sz="1400" dirty="0" err="1" smtClean="0"/>
              <a:t>пазар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Версия 2.03, и </a:t>
            </a:r>
            <a:r>
              <a:rPr lang="ru-RU" sz="1400" dirty="0" err="1" smtClean="0"/>
              <a:t>по-късно</a:t>
            </a:r>
            <a:r>
              <a:rPr lang="ru-RU" sz="1400" dirty="0" smtClean="0"/>
              <a:t> 3.0, били </a:t>
            </a:r>
            <a:r>
              <a:rPr lang="ru-RU" sz="1400" dirty="0" err="1" smtClean="0"/>
              <a:t>атакувани</a:t>
            </a:r>
            <a:r>
              <a:rPr lang="ru-RU" sz="1400" dirty="0" smtClean="0"/>
              <a:t> от </a:t>
            </a:r>
            <a:r>
              <a:rPr lang="ru-RU" sz="1400" dirty="0" err="1" smtClean="0">
                <a:hlinkClick r:id="rId14" tooltip="Apple"/>
              </a:rPr>
              <a:t>Apple</a:t>
            </a:r>
            <a:r>
              <a:rPr lang="ru-RU" sz="1400" dirty="0" smtClean="0"/>
              <a:t> </a:t>
            </a:r>
            <a:r>
              <a:rPr lang="ru-RU" sz="1400" dirty="0" err="1" smtClean="0"/>
              <a:t>заради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застъпващите</a:t>
            </a:r>
            <a:r>
              <a:rPr lang="ru-RU" sz="1400" dirty="0" smtClean="0"/>
              <a:t> се </a:t>
            </a:r>
            <a:r>
              <a:rPr lang="ru-RU" sz="1400" dirty="0" err="1" smtClean="0"/>
              <a:t>прозорци</a:t>
            </a:r>
            <a:r>
              <a:rPr lang="ru-RU" sz="1400" dirty="0" smtClean="0"/>
              <a:t> и </a:t>
            </a:r>
            <a:r>
              <a:rPr lang="ru-RU" sz="1400" dirty="0" err="1" smtClean="0"/>
              <a:t>други</a:t>
            </a:r>
            <a:r>
              <a:rPr lang="ru-RU" sz="1400" dirty="0" smtClean="0"/>
              <a:t> свойства. </a:t>
            </a:r>
            <a:r>
              <a:rPr lang="ru-RU" sz="1400" dirty="0" err="1" smtClean="0">
                <a:hlinkClick r:id="rId14" tooltip="Apple"/>
              </a:rPr>
              <a:t>Apple</a:t>
            </a:r>
            <a:r>
              <a:rPr lang="ru-RU" sz="1400" dirty="0" smtClean="0"/>
              <a:t> </a:t>
            </a:r>
            <a:r>
              <a:rPr lang="ru-RU" sz="1400" dirty="0" err="1" smtClean="0"/>
              <a:t>обвинява</a:t>
            </a:r>
            <a:r>
              <a:rPr lang="ru-RU" sz="1400" dirty="0" smtClean="0"/>
              <a:t> в </a:t>
            </a:r>
            <a:r>
              <a:rPr lang="ru-RU" sz="1400" dirty="0" err="1" smtClean="0"/>
              <a:t>копиране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привидно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защитения</a:t>
            </a:r>
            <a:r>
              <a:rPr lang="ru-RU" sz="1400" dirty="0" smtClean="0"/>
              <a:t> с </a:t>
            </a:r>
            <a:r>
              <a:rPr lang="ru-RU" sz="1400" dirty="0" err="1" smtClean="0"/>
              <a:t>авторско</a:t>
            </a:r>
            <a:r>
              <a:rPr lang="ru-RU" sz="1400" dirty="0" smtClean="0"/>
              <a:t> право "</a:t>
            </a:r>
            <a:r>
              <a:rPr lang="ru-RU" sz="1400" dirty="0" err="1" smtClean="0"/>
              <a:t>изглед</a:t>
            </a:r>
            <a:r>
              <a:rPr lang="ru-RU" sz="1400" dirty="0" smtClean="0"/>
              <a:t> и </a:t>
            </a:r>
            <a:r>
              <a:rPr lang="ru-RU" sz="1400" dirty="0" err="1" smtClean="0"/>
              <a:t>усещане</a:t>
            </a:r>
            <a:r>
              <a:rPr lang="ru-RU" sz="1400" dirty="0" smtClean="0"/>
              <a:t>" на </a:t>
            </a:r>
            <a:r>
              <a:rPr lang="ru-RU" sz="1400" dirty="0" err="1" smtClean="0"/>
              <a:t>тяхната</a:t>
            </a:r>
            <a:r>
              <a:rPr lang="ru-RU" sz="1400" dirty="0" smtClean="0"/>
              <a:t> </a:t>
            </a:r>
            <a:r>
              <a:rPr lang="ru-RU" sz="1400" dirty="0" smtClean="0">
                <a:hlinkClick r:id="rId3" tooltip="Операционна система"/>
              </a:rPr>
              <a:t>операционна система</a:t>
            </a:r>
            <a:r>
              <a:rPr lang="ru-RU" sz="1400" dirty="0" smtClean="0"/>
              <a:t> и </a:t>
            </a:r>
            <a:r>
              <a:rPr lang="ru-RU" sz="1400" dirty="0" err="1" smtClean="0"/>
              <a:t>произвеждане</a:t>
            </a:r>
            <a:r>
              <a:rPr lang="ru-RU" sz="1400" dirty="0" smtClean="0"/>
              <a:t> на копия на </a:t>
            </a:r>
            <a:r>
              <a:rPr lang="ru-RU" sz="1400" dirty="0" err="1" smtClean="0">
                <a:hlinkClick r:id="rId10" tooltip="Macintosh"/>
              </a:rPr>
              <a:t>Macintosh</a:t>
            </a:r>
            <a:r>
              <a:rPr lang="ru-RU" sz="1400" dirty="0" smtClean="0"/>
              <a:t>. </a:t>
            </a:r>
            <a:r>
              <a:rPr lang="ru-RU" sz="1400" dirty="0" err="1" smtClean="0"/>
              <a:t>Съдия</a:t>
            </a:r>
            <a:r>
              <a:rPr lang="ru-RU" sz="1400" dirty="0" smtClean="0"/>
              <a:t> </a:t>
            </a:r>
            <a:r>
              <a:rPr lang="ru-RU" sz="1400" dirty="0" err="1" smtClean="0"/>
              <a:t>Уилям</a:t>
            </a:r>
            <a:r>
              <a:rPr lang="ru-RU" sz="1400" dirty="0" smtClean="0"/>
              <a:t> </a:t>
            </a:r>
            <a:r>
              <a:rPr lang="ru-RU" sz="1400" dirty="0" err="1" smtClean="0"/>
              <a:t>Шварцер</a:t>
            </a:r>
            <a:r>
              <a:rPr lang="ru-RU" sz="1400" dirty="0" smtClean="0"/>
              <a:t> </a:t>
            </a:r>
            <a:r>
              <a:rPr lang="ru-RU" sz="1400" dirty="0" err="1" smtClean="0"/>
              <a:t>отхвърлил</a:t>
            </a:r>
            <a:r>
              <a:rPr lang="ru-RU" sz="1400" dirty="0" smtClean="0"/>
              <a:t> </a:t>
            </a:r>
            <a:r>
              <a:rPr lang="ru-RU" sz="1400" dirty="0" err="1" smtClean="0"/>
              <a:t>всички</a:t>
            </a:r>
            <a:r>
              <a:rPr lang="ru-RU" sz="1400" dirty="0" smtClean="0"/>
              <a:t> 189 </a:t>
            </a:r>
            <a:r>
              <a:rPr lang="ru-RU" sz="1400" dirty="0" err="1" smtClean="0"/>
              <a:t>твърдения</a:t>
            </a:r>
            <a:r>
              <a:rPr lang="ru-RU" sz="1400" dirty="0" smtClean="0"/>
              <a:t> на </a:t>
            </a:r>
            <a:r>
              <a:rPr lang="ru-RU" sz="1400" dirty="0" err="1" smtClean="0">
                <a:hlinkClick r:id="rId14" tooltip="Apple"/>
              </a:rPr>
              <a:t>Apple</a:t>
            </a:r>
            <a:r>
              <a:rPr lang="ru-RU" sz="1400" dirty="0" smtClean="0"/>
              <a:t> за </a:t>
            </a:r>
            <a:r>
              <a:rPr lang="ru-RU" sz="1400" dirty="0" smtClean="0">
                <a:hlinkClick r:id="rId15" tooltip="Нарушение на авторското право (страницата не съществува)"/>
              </a:rPr>
              <a:t>нарушение на </a:t>
            </a:r>
            <a:r>
              <a:rPr lang="ru-RU" sz="1400" dirty="0" err="1" smtClean="0">
                <a:hlinkClick r:id="rId15" tooltip="Нарушение на авторското право (страницата не съществува)"/>
              </a:rPr>
              <a:t>авторското</a:t>
            </a:r>
            <a:r>
              <a:rPr lang="ru-RU" sz="1400" dirty="0" smtClean="0">
                <a:hlinkClick r:id="rId15" tooltip="Нарушение на авторското право (страницата не съществува)"/>
              </a:rPr>
              <a:t> право</a:t>
            </a:r>
            <a:r>
              <a:rPr lang="ru-RU" sz="1400" dirty="0" smtClean="0"/>
              <a:t>, </a:t>
            </a:r>
            <a:r>
              <a:rPr lang="ru-RU" sz="1400" dirty="0" err="1" smtClean="0"/>
              <a:t>освен</a:t>
            </a:r>
            <a:r>
              <a:rPr lang="ru-RU" sz="1400" dirty="0" smtClean="0"/>
              <a:t> 10, и постановил, </a:t>
            </a:r>
            <a:r>
              <a:rPr lang="ru-RU" sz="1400" dirty="0" err="1" smtClean="0"/>
              <a:t>че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повечето</a:t>
            </a:r>
            <a:r>
              <a:rPr lang="ru-RU" sz="1400" dirty="0" smtClean="0"/>
              <a:t> от </a:t>
            </a:r>
            <a:r>
              <a:rPr lang="ru-RU" sz="1400" dirty="0" err="1" smtClean="0"/>
              <a:t>тези</a:t>
            </a:r>
            <a:r>
              <a:rPr lang="ru-RU" sz="1400" dirty="0" smtClean="0"/>
              <a:t> 10 идеи не </a:t>
            </a:r>
            <a:r>
              <a:rPr lang="ru-RU" sz="1400" dirty="0" err="1" smtClean="0"/>
              <a:t>могат</a:t>
            </a:r>
            <a:r>
              <a:rPr lang="ru-RU" sz="1400" dirty="0" smtClean="0"/>
              <a:t> да се защитят с </a:t>
            </a:r>
            <a:r>
              <a:rPr lang="ru-RU" sz="1400" dirty="0" err="1" smtClean="0">
                <a:hlinkClick r:id="rId16" tooltip="Авторско право"/>
              </a:rPr>
              <a:t>авторско</a:t>
            </a:r>
            <a:r>
              <a:rPr lang="ru-RU" sz="1400" dirty="0" smtClean="0">
                <a:hlinkClick r:id="rId16" tooltip="Авторско право"/>
              </a:rPr>
              <a:t> право</a:t>
            </a:r>
            <a:r>
              <a:rPr lang="ru-RU" sz="1400" dirty="0" smtClean="0"/>
              <a:t>.</a:t>
            </a:r>
          </a:p>
          <a:p>
            <a:r>
              <a:rPr lang="ru-RU" sz="1400" b="1" dirty="0" err="1" smtClean="0"/>
              <a:t>Включени</a:t>
            </a:r>
            <a:r>
              <a:rPr lang="ru-RU" sz="1400" b="1" dirty="0" smtClean="0"/>
              <a:t> приложения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 поле 2"/>
          <p:cNvSpPr txBox="1"/>
          <p:nvPr/>
        </p:nvSpPr>
        <p:spPr>
          <a:xfrm>
            <a:off x="2285984" y="214290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3.0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4" name="Текстово поле 3"/>
          <p:cNvSpPr txBox="1"/>
          <p:nvPr/>
        </p:nvSpPr>
        <p:spPr>
          <a:xfrm>
            <a:off x="0" y="92867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Windows</a:t>
            </a:r>
            <a:r>
              <a:rPr lang="ru-RU" sz="2000" b="1" dirty="0" smtClean="0"/>
              <a:t> 3.0</a:t>
            </a:r>
            <a:r>
              <a:rPr lang="ru-RU" sz="2000" dirty="0" smtClean="0"/>
              <a:t> е </a:t>
            </a:r>
            <a:r>
              <a:rPr lang="ru-RU" sz="2000" dirty="0" err="1" smtClean="0"/>
              <a:t>издаден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през</a:t>
            </a:r>
            <a:r>
              <a:rPr lang="ru-RU" sz="2000" dirty="0" smtClean="0"/>
              <a:t> май </a:t>
            </a:r>
            <a:r>
              <a:rPr lang="ru-RU" sz="2000" dirty="0" smtClean="0">
                <a:hlinkClick r:id="rId3" tooltip="1990"/>
              </a:rPr>
              <a:t>1990</a:t>
            </a:r>
            <a:r>
              <a:rPr lang="ru-RU" sz="2000" dirty="0" smtClean="0"/>
              <a:t> г. </a:t>
            </a:r>
            <a:r>
              <a:rPr lang="ru-RU" sz="2000" dirty="0" err="1" smtClean="0"/>
              <a:t>като</a:t>
            </a:r>
            <a:r>
              <a:rPr lang="ru-RU" sz="2000" dirty="0" smtClean="0"/>
              <a:t> своеобразно </a:t>
            </a:r>
            <a:r>
              <a:rPr lang="ru-RU" sz="2000" dirty="0" err="1" smtClean="0"/>
              <a:t>продължение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първите</a:t>
            </a:r>
            <a:r>
              <a:rPr lang="ru-RU" sz="2000" dirty="0" smtClean="0"/>
              <a:t> две версии на </a:t>
            </a:r>
            <a:r>
              <a:rPr lang="ru-RU" sz="2000" dirty="0" err="1" smtClean="0"/>
              <a:t>операционната</a:t>
            </a:r>
            <a:r>
              <a:rPr lang="ru-RU" sz="2000" dirty="0" smtClean="0"/>
              <a:t> система от </a:t>
            </a:r>
            <a:r>
              <a:rPr lang="ru-RU" sz="2000" dirty="0" err="1" smtClean="0">
                <a:hlinkClick r:id="rId4" tooltip="Microsoft"/>
              </a:rPr>
              <a:t>Microsoft</a:t>
            </a:r>
            <a:r>
              <a:rPr lang="ru-RU" sz="2000" dirty="0" smtClean="0"/>
              <a:t> </a:t>
            </a:r>
            <a:r>
              <a:rPr lang="ru-RU" sz="2000" dirty="0" err="1" smtClean="0">
                <a:hlinkClick r:id="rId5" tooltip="Windows 1.0"/>
              </a:rPr>
              <a:t>Windows</a:t>
            </a:r>
            <a:r>
              <a:rPr lang="ru-RU" sz="2000" dirty="0" smtClean="0">
                <a:hlinkClick r:id="rId5" tooltip="Windows 1.0"/>
              </a:rPr>
              <a:t> 1.0</a:t>
            </a:r>
            <a:r>
              <a:rPr lang="ru-RU" sz="2000" dirty="0" smtClean="0"/>
              <a:t> и </a:t>
            </a:r>
            <a:r>
              <a:rPr lang="ru-RU" sz="2000" dirty="0" err="1" smtClean="0">
                <a:hlinkClick r:id="rId6" tooltip="Windows 2.0"/>
              </a:rPr>
              <a:t>Windows</a:t>
            </a:r>
            <a:r>
              <a:rPr lang="ru-RU" sz="2000" dirty="0" smtClean="0">
                <a:hlinkClick r:id="rId6" tooltip="Windows 2.0"/>
              </a:rPr>
              <a:t> 2.0</a:t>
            </a:r>
            <a:r>
              <a:rPr lang="ru-RU" sz="2000" dirty="0" smtClean="0"/>
              <a:t>, </a:t>
            </a:r>
            <a:r>
              <a:rPr lang="ru-RU" sz="2000" dirty="0" err="1" smtClean="0"/>
              <a:t>като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предлага</a:t>
            </a:r>
            <a:r>
              <a:rPr lang="ru-RU" sz="2000" dirty="0" smtClean="0"/>
              <a:t> на потребителя много </a:t>
            </a:r>
            <a:r>
              <a:rPr lang="ru-RU" sz="2000" dirty="0" err="1" smtClean="0"/>
              <a:t>по-добър</a:t>
            </a:r>
            <a:r>
              <a:rPr lang="ru-RU" sz="2000" dirty="0" smtClean="0"/>
              <a:t> </a:t>
            </a:r>
            <a:r>
              <a:rPr lang="ru-RU" sz="2000" dirty="0" err="1" smtClean="0">
                <a:hlinkClick r:id="rId7" tooltip="Графичен интерфейс"/>
              </a:rPr>
              <a:t>графичен</a:t>
            </a:r>
            <a:r>
              <a:rPr lang="ru-RU" sz="2000" dirty="0" smtClean="0">
                <a:hlinkClick r:id="rId7" tooltip="Графичен интерфейс"/>
              </a:rPr>
              <a:t> интерфейс</a:t>
            </a:r>
            <a:r>
              <a:rPr lang="ru-RU" sz="2000" dirty="0" smtClean="0"/>
              <a:t> и </a:t>
            </a:r>
            <a:r>
              <a:rPr lang="ru-RU" sz="2000" dirty="0" err="1" smtClean="0"/>
              <a:t>повече</a:t>
            </a:r>
            <a:r>
              <a:rPr lang="ru-RU" sz="2000" dirty="0" smtClean="0"/>
              <a:t> </a:t>
            </a:r>
            <a:r>
              <a:rPr lang="ru-RU" sz="2000" dirty="0" err="1" smtClean="0"/>
              <a:t>възможности</a:t>
            </a:r>
            <a:r>
              <a:rPr lang="ru-RU" sz="2000" dirty="0" smtClean="0"/>
              <a:t>. </a:t>
            </a:r>
            <a:r>
              <a:rPr lang="ru-RU" sz="2000" dirty="0" err="1" smtClean="0"/>
              <a:t>Със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способността</a:t>
            </a:r>
            <a:r>
              <a:rPr lang="ru-RU" sz="2000" dirty="0" smtClean="0"/>
              <a:t> си да </a:t>
            </a:r>
            <a:r>
              <a:rPr lang="ru-RU" sz="2000" dirty="0" err="1" smtClean="0"/>
              <a:t>адресира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повече</a:t>
            </a:r>
            <a:r>
              <a:rPr lang="ru-RU" sz="2000" dirty="0" smtClean="0"/>
              <a:t> от 640К </a:t>
            </a:r>
            <a:r>
              <a:rPr lang="ru-RU" sz="2000" dirty="0" err="1" smtClean="0"/>
              <a:t>памет</a:t>
            </a:r>
            <a:r>
              <a:rPr lang="ru-RU" sz="2000" dirty="0" smtClean="0"/>
              <a:t> и много </a:t>
            </a:r>
            <a:r>
              <a:rPr lang="ru-RU" sz="2000" dirty="0" err="1" smtClean="0"/>
              <a:t>по-мощният</a:t>
            </a:r>
            <a:r>
              <a:rPr lang="ru-RU" sz="2000" dirty="0" smtClean="0"/>
              <a:t> интерфейс, </a:t>
            </a:r>
            <a:r>
              <a:rPr lang="ru-RU" sz="2000" dirty="0" err="1" smtClean="0"/>
              <a:t>производителите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софтуер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започват</a:t>
            </a:r>
            <a:r>
              <a:rPr lang="ru-RU" sz="2000" dirty="0" smtClean="0"/>
              <a:t> да правят </a:t>
            </a:r>
            <a:r>
              <a:rPr lang="ru-RU" sz="2000" dirty="0" err="1" smtClean="0"/>
              <a:t>различни</a:t>
            </a:r>
            <a:r>
              <a:rPr lang="ru-RU" sz="2000" dirty="0" smtClean="0"/>
              <a:t> приложения за </a:t>
            </a:r>
            <a:r>
              <a:rPr lang="ru-RU" sz="2000" dirty="0" err="1" smtClean="0"/>
              <a:t>Windows</a:t>
            </a:r>
            <a:r>
              <a:rPr lang="ru-RU" sz="2000" dirty="0" smtClean="0"/>
              <a:t> 3.0, </a:t>
            </a:r>
            <a:r>
              <a:rPr lang="ru-RU" sz="2000" dirty="0" err="1" smtClean="0"/>
              <a:t>което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голяма</a:t>
            </a:r>
            <a:r>
              <a:rPr lang="ru-RU" sz="2000" dirty="0" smtClean="0"/>
              <a:t> </a:t>
            </a:r>
            <a:r>
              <a:rPr lang="ru-RU" sz="2000" dirty="0" err="1" smtClean="0"/>
              <a:t>степен</a:t>
            </a:r>
            <a:r>
              <a:rPr lang="ru-RU" sz="2000" dirty="0" smtClean="0"/>
              <a:t> </a:t>
            </a:r>
            <a:r>
              <a:rPr lang="ru-RU" sz="2000" dirty="0" err="1" smtClean="0"/>
              <a:t>помага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Microsoft</a:t>
            </a:r>
            <a:r>
              <a:rPr lang="ru-RU" sz="2000" dirty="0" smtClean="0"/>
              <a:t> да </a:t>
            </a:r>
            <a:r>
              <a:rPr lang="ru-RU" sz="2000" dirty="0" err="1" smtClean="0"/>
              <a:t>продадат</a:t>
            </a:r>
            <a:r>
              <a:rPr lang="ru-RU" sz="2000" dirty="0" smtClean="0"/>
              <a:t> над 10 </a:t>
            </a:r>
            <a:r>
              <a:rPr lang="ru-RU" sz="2000" dirty="0" err="1" smtClean="0"/>
              <a:t>милиона</a:t>
            </a:r>
            <a:r>
              <a:rPr lang="ru-RU" sz="2000" dirty="0" smtClean="0"/>
              <a:t> копия, </a:t>
            </a:r>
            <a:r>
              <a:rPr lang="ru-RU" sz="2000" dirty="0" err="1" smtClean="0"/>
              <a:t>което</a:t>
            </a:r>
            <a:r>
              <a:rPr lang="ru-RU" sz="2000" dirty="0" smtClean="0"/>
              <a:t> го </a:t>
            </a:r>
            <a:r>
              <a:rPr lang="ru-RU" sz="2000" dirty="0" err="1" smtClean="0"/>
              <a:t>прави</a:t>
            </a:r>
            <a:r>
              <a:rPr lang="ru-RU" sz="2000" dirty="0" smtClean="0"/>
              <a:t> </a:t>
            </a:r>
            <a:r>
              <a:rPr lang="ru-RU" sz="2000" dirty="0" err="1" smtClean="0"/>
              <a:t>бестселър</a:t>
            </a:r>
            <a:r>
              <a:rPr lang="ru-RU" sz="2000" dirty="0" smtClean="0"/>
              <a:t> с </a:t>
            </a:r>
            <a:r>
              <a:rPr lang="ru-RU" sz="2000" dirty="0" err="1" smtClean="0"/>
              <a:t>графична</a:t>
            </a:r>
            <a:r>
              <a:rPr lang="ru-RU" sz="2000" dirty="0" smtClean="0"/>
              <a:t> среда.</a:t>
            </a:r>
          </a:p>
        </p:txBody>
      </p:sp>
      <p:pic>
        <p:nvPicPr>
          <p:cNvPr id="5" name="owin31.wav">
            <a:hlinkClick r:id="" action="ppaction://media"/>
          </p:cNvPr>
          <p:cNvPicPr>
            <a:picLocks noRot="1" noChangeAspect="1"/>
          </p:cNvPicPr>
          <p:nvPr>
            <a:wavAudioFile r:embed="rId1" name="owin31.wav"/>
          </p:nvPr>
        </p:nvPicPr>
        <p:blipFill>
          <a:blip r:embed="rId8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357422" y="42860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95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0" y="810191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 smtClean="0"/>
              <a:t>Windows</a:t>
            </a:r>
            <a:r>
              <a:rPr lang="ru-RU" sz="1200" b="1" dirty="0" smtClean="0"/>
              <a:t> 95</a:t>
            </a:r>
            <a:r>
              <a:rPr lang="ru-RU" sz="1200" dirty="0" smtClean="0"/>
              <a:t> (с </a:t>
            </a:r>
            <a:r>
              <a:rPr lang="ru-RU" sz="1200" dirty="0" err="1" smtClean="0"/>
              <a:t>първоначално</a:t>
            </a:r>
            <a:r>
              <a:rPr lang="ru-RU" sz="1200" dirty="0" smtClean="0"/>
              <a:t> </a:t>
            </a:r>
            <a:r>
              <a:rPr lang="ru-RU" sz="1200" dirty="0" err="1" smtClean="0"/>
              <a:t>кодово</a:t>
            </a:r>
            <a:r>
              <a:rPr lang="ru-RU" sz="1200" dirty="0" smtClean="0"/>
              <a:t> </a:t>
            </a:r>
            <a:r>
              <a:rPr lang="ru-RU" sz="1200" dirty="0" err="1" smtClean="0"/>
              <a:t>име</a:t>
            </a:r>
            <a:r>
              <a:rPr lang="ru-RU" sz="1200" dirty="0" smtClean="0"/>
              <a:t> </a:t>
            </a:r>
            <a:r>
              <a:rPr lang="ru-RU" sz="1200" i="1" dirty="0" err="1" smtClean="0"/>
              <a:t>Chicago</a:t>
            </a:r>
            <a:r>
              <a:rPr lang="ru-RU" sz="1200" dirty="0" smtClean="0"/>
              <a:t>) е </a:t>
            </a:r>
            <a:r>
              <a:rPr lang="ru-RU" sz="1200" dirty="0" err="1" smtClean="0"/>
              <a:t>хибридна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3" tooltip="16-битов (страницата не съществува)"/>
              </a:rPr>
              <a:t>16-битова</a:t>
            </a:r>
            <a:r>
              <a:rPr lang="ru-RU" sz="1200" dirty="0" smtClean="0"/>
              <a:t>/</a:t>
            </a:r>
            <a:r>
              <a:rPr lang="ru-RU" sz="1200" dirty="0" smtClean="0">
                <a:hlinkClick r:id="rId4" tooltip="32-битов (страницата не съществува)"/>
              </a:rPr>
              <a:t>32-битова</a:t>
            </a:r>
            <a:r>
              <a:rPr lang="ru-RU" sz="1200" dirty="0" smtClean="0"/>
              <a:t> </a:t>
            </a:r>
            <a:r>
              <a:rPr lang="ru-RU" sz="1200" dirty="0" err="1" smtClean="0"/>
              <a:t>графична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5" tooltip="Операционна система"/>
              </a:rPr>
              <a:t>операционна система</a:t>
            </a:r>
            <a:r>
              <a:rPr lang="ru-RU" sz="1200" dirty="0" smtClean="0"/>
              <a:t>, </a:t>
            </a:r>
            <a:r>
              <a:rPr lang="ru-RU" sz="1200" dirty="0" err="1" smtClean="0"/>
              <a:t>издадена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6" tooltip="24 август"/>
              </a:rPr>
              <a:t>24 август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7" tooltip="1995"/>
              </a:rPr>
              <a:t>1995</a:t>
            </a:r>
            <a:r>
              <a:rPr lang="ru-RU" sz="1200" dirty="0" smtClean="0"/>
              <a:t> г. от </a:t>
            </a:r>
            <a:r>
              <a:rPr lang="ru-RU" sz="1200" dirty="0" err="1" smtClean="0"/>
              <a:t>корпорацията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8" tooltip="Microsoft"/>
              </a:rPr>
              <a:t>„Майкрософт“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Windows</a:t>
            </a:r>
            <a:r>
              <a:rPr lang="ru-RU" sz="1200" dirty="0" smtClean="0"/>
              <a:t> 95 е </a:t>
            </a:r>
            <a:r>
              <a:rPr lang="ru-RU" sz="1200" dirty="0" err="1" smtClean="0"/>
              <a:t>директен</a:t>
            </a:r>
            <a:r>
              <a:rPr lang="ru-RU" sz="1200" dirty="0" smtClean="0"/>
              <a:t> наследник на </a:t>
            </a:r>
            <a:r>
              <a:rPr lang="ru-RU" sz="1200" dirty="0" err="1" smtClean="0"/>
              <a:t>дотогава</a:t>
            </a:r>
            <a:r>
              <a:rPr lang="ru-RU" sz="1200" dirty="0" smtClean="0"/>
              <a:t> </a:t>
            </a:r>
            <a:r>
              <a:rPr lang="ru-RU" sz="1200" dirty="0" err="1" smtClean="0"/>
              <a:t>отделните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продукти</a:t>
            </a:r>
            <a:r>
              <a:rPr lang="ru-RU" sz="1200" dirty="0" smtClean="0"/>
              <a:t> </a:t>
            </a:r>
            <a:r>
              <a:rPr lang="ru-RU" sz="1200" dirty="0" err="1" smtClean="0"/>
              <a:t>на</a:t>
            </a:r>
            <a:r>
              <a:rPr lang="ru-RU" sz="1200" dirty="0" smtClean="0"/>
              <a:t> „Майкрософт“ </a:t>
            </a:r>
            <a:r>
              <a:rPr lang="ru-RU" sz="1200" dirty="0" smtClean="0">
                <a:hlinkClick r:id="rId9" tooltip="MS-DOS"/>
              </a:rPr>
              <a:t>MS-DOS</a:t>
            </a:r>
            <a:r>
              <a:rPr lang="ru-RU" sz="1200" dirty="0" smtClean="0"/>
              <a:t> и </a:t>
            </a:r>
            <a:r>
              <a:rPr lang="ru-RU" sz="1200" dirty="0" err="1" smtClean="0">
                <a:hlinkClick r:id="rId10" tooltip="Microsoft Windows"/>
              </a:rPr>
              <a:t>Windows</a:t>
            </a:r>
            <a:r>
              <a:rPr lang="ru-RU" sz="1200" dirty="0" smtClean="0"/>
              <a:t>, </a:t>
            </a:r>
            <a:r>
              <a:rPr lang="ru-RU" sz="1200" dirty="0" err="1" smtClean="0"/>
              <a:t>както</a:t>
            </a:r>
            <a:r>
              <a:rPr lang="ru-RU" sz="1200" dirty="0" smtClean="0"/>
              <a:t> </a:t>
            </a:r>
            <a:r>
              <a:rPr lang="ru-RU" sz="1200" dirty="0" err="1" smtClean="0"/>
              <a:t>и</a:t>
            </a:r>
            <a:r>
              <a:rPr lang="ru-RU" sz="1200" dirty="0" smtClean="0"/>
              <a:t> </a:t>
            </a:r>
            <a:r>
              <a:rPr lang="ru-RU" sz="1200" dirty="0" err="1" smtClean="0"/>
              <a:t>първата</a:t>
            </a:r>
            <a:r>
              <a:rPr lang="ru-RU" sz="1200" dirty="0" smtClean="0"/>
              <a:t> система от </a:t>
            </a:r>
            <a:r>
              <a:rPr lang="ru-RU" sz="1200" dirty="0" err="1" smtClean="0"/>
              <a:t>тази</a:t>
            </a:r>
            <a:r>
              <a:rPr lang="ru-RU" sz="1200" dirty="0" smtClean="0"/>
              <a:t> линия, </a:t>
            </a:r>
            <a:r>
              <a:rPr lang="ru-RU" sz="1200" dirty="0" err="1" smtClean="0"/>
              <a:t>която</a:t>
            </a:r>
            <a:r>
              <a:rPr lang="ru-RU" sz="1200" dirty="0" smtClean="0"/>
              <a:t> не </a:t>
            </a:r>
            <a:r>
              <a:rPr lang="ru-RU" sz="1200" dirty="0" err="1" smtClean="0"/>
              <a:t>поддържа</a:t>
            </a:r>
            <a:r>
              <a:rPr lang="ru-RU" sz="1200" dirty="0" smtClean="0"/>
              <a:t> стари, 16-битови </a:t>
            </a:r>
            <a:r>
              <a:rPr lang="ru-RU" sz="1200" dirty="0" smtClean="0">
                <a:hlinkClick r:id="rId11" tooltip="X86"/>
              </a:rPr>
              <a:t>x86</a:t>
            </a:r>
            <a:r>
              <a:rPr lang="ru-RU" sz="1200" dirty="0" smtClean="0"/>
              <a:t>-процесори, а </a:t>
            </a:r>
            <a:r>
              <a:rPr lang="ru-RU" sz="1200" dirty="0" err="1" smtClean="0"/>
              <a:t>задъжително</a:t>
            </a:r>
            <a:r>
              <a:rPr lang="ru-RU" sz="1200" dirty="0" smtClean="0"/>
              <a:t> </a:t>
            </a:r>
            <a:r>
              <a:rPr lang="ru-RU" sz="1200" dirty="0" err="1" smtClean="0"/>
              <a:t>изисква</a:t>
            </a:r>
            <a:r>
              <a:rPr lang="ru-RU" sz="1200" dirty="0" smtClean="0"/>
              <a:t> </a:t>
            </a:r>
            <a:r>
              <a:rPr lang="ru-RU" sz="1200" dirty="0" err="1" smtClean="0">
                <a:hlinkClick r:id="rId12" tooltip="Intel 80386 (страницата не съществува)"/>
              </a:rPr>
              <a:t>Intel</a:t>
            </a:r>
            <a:r>
              <a:rPr lang="ru-RU" sz="1200" dirty="0" smtClean="0">
                <a:hlinkClick r:id="rId12" tooltip="Intel 80386 (страницата не съществува)"/>
              </a:rPr>
              <a:t> 80386</a:t>
            </a:r>
            <a:r>
              <a:rPr lang="ru-RU" sz="1200" dirty="0" smtClean="0"/>
              <a:t> или </a:t>
            </a:r>
            <a:r>
              <a:rPr lang="ru-RU" sz="1200" dirty="0" err="1" smtClean="0"/>
              <a:t>съвместим</a:t>
            </a:r>
            <a:r>
              <a:rPr lang="ru-RU" sz="1200" dirty="0" smtClean="0"/>
              <a:t> с него </a:t>
            </a:r>
            <a:r>
              <a:rPr lang="ru-RU" sz="1200" dirty="0" err="1" smtClean="0"/>
              <a:t>по-бърз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процесор</a:t>
            </a:r>
            <a:r>
              <a:rPr lang="ru-RU" sz="1200" dirty="0" smtClean="0"/>
              <a:t>, </a:t>
            </a:r>
            <a:r>
              <a:rPr lang="ru-RU" sz="1200" dirty="0" err="1" smtClean="0"/>
              <a:t>работещ</a:t>
            </a:r>
            <a:r>
              <a:rPr lang="ru-RU" sz="1200" dirty="0" smtClean="0"/>
              <a:t> в </a:t>
            </a:r>
            <a:r>
              <a:rPr lang="ru-RU" sz="1200" dirty="0" err="1" smtClean="0">
                <a:hlinkClick r:id="rId13" tooltip="Защите́н режим (страницата не съществува)"/>
              </a:rPr>
              <a:t>защите́н</a:t>
            </a:r>
            <a:r>
              <a:rPr lang="ru-RU" sz="1200" dirty="0" smtClean="0">
                <a:hlinkClick r:id="rId13" tooltip="Защите́н режим (страницата не съществува)"/>
              </a:rPr>
              <a:t> режим</a:t>
            </a:r>
            <a:r>
              <a:rPr lang="ru-RU" sz="1200" dirty="0" smtClean="0"/>
              <a:t>. </a:t>
            </a:r>
            <a:r>
              <a:rPr lang="ru-RU" sz="1200" dirty="0" err="1" smtClean="0"/>
              <a:t>Системата</a:t>
            </a:r>
            <a:r>
              <a:rPr lang="ru-RU" sz="1200" dirty="0" smtClean="0"/>
              <a:t> </a:t>
            </a:r>
            <a:r>
              <a:rPr lang="ru-RU" sz="1200" dirty="0" err="1" smtClean="0"/>
              <a:t>представя</a:t>
            </a:r>
            <a:r>
              <a:rPr lang="ru-RU" sz="1200" dirty="0" smtClean="0"/>
              <a:t> </a:t>
            </a:r>
            <a:r>
              <a:rPr lang="ru-RU" sz="1200" dirty="0" err="1" smtClean="0"/>
              <a:t>значителни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подобрения</a:t>
            </a:r>
            <a:r>
              <a:rPr lang="ru-RU" sz="1200" dirty="0" smtClean="0"/>
              <a:t> в </a:t>
            </a:r>
            <a:r>
              <a:rPr lang="ru-RU" sz="1200" dirty="0" err="1" smtClean="0">
                <a:hlinkClick r:id="rId14" tooltip="Графичен потребителски интерфейс"/>
              </a:rPr>
              <a:t>графичния</a:t>
            </a:r>
            <a:r>
              <a:rPr lang="ru-RU" sz="1200" dirty="0" smtClean="0">
                <a:hlinkClick r:id="rId14" tooltip="Графичен потребителски интерфейс"/>
              </a:rPr>
              <a:t> </a:t>
            </a:r>
            <a:r>
              <a:rPr lang="ru-RU" sz="1200" dirty="0" err="1" smtClean="0">
                <a:hlinkClick r:id="rId14" tooltip="Графичен потребителски интерфейс"/>
              </a:rPr>
              <a:t>потребителски</a:t>
            </a:r>
            <a:r>
              <a:rPr lang="ru-RU" sz="1200" dirty="0" smtClean="0">
                <a:hlinkClick r:id="rId14" tooltip="Графичен потребителски интерфейс"/>
              </a:rPr>
              <a:t> интерфейс</a:t>
            </a:r>
            <a:r>
              <a:rPr lang="ru-RU" sz="1200" dirty="0" smtClean="0"/>
              <a:t> и </a:t>
            </a:r>
            <a:r>
              <a:rPr lang="ru-RU" sz="1200" dirty="0" err="1" smtClean="0"/>
              <a:t>други</a:t>
            </a:r>
            <a:r>
              <a:rPr lang="ru-RU" sz="1200" dirty="0" smtClean="0"/>
              <a:t> нови идеи и е </a:t>
            </a:r>
            <a:r>
              <a:rPr lang="ru-RU" sz="1200" dirty="0" err="1" smtClean="0"/>
              <a:t>първият</a:t>
            </a:r>
            <a:r>
              <a:rPr lang="ru-RU" sz="1200" dirty="0" smtClean="0"/>
              <a:t>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, </a:t>
            </a:r>
            <a:r>
              <a:rPr lang="ru-RU" sz="1200" dirty="0" err="1" smtClean="0"/>
              <a:t>обвързан</a:t>
            </a:r>
            <a:r>
              <a:rPr lang="ru-RU" sz="1200" dirty="0" smtClean="0"/>
              <a:t> с определена версия на </a:t>
            </a:r>
            <a:r>
              <a:rPr lang="ru-RU" sz="1200" dirty="0" smtClean="0">
                <a:hlinkClick r:id="rId15" tooltip="DOS"/>
              </a:rPr>
              <a:t>DOS</a:t>
            </a:r>
            <a:r>
              <a:rPr lang="ru-RU" sz="1200" dirty="0" smtClean="0"/>
              <a:t> (DOS 7.0 на „Майкрософт“).</a:t>
            </a:r>
          </a:p>
          <a:p>
            <a:r>
              <a:rPr lang="ru-RU" sz="1200" dirty="0" err="1" smtClean="0"/>
              <a:t>Според</a:t>
            </a:r>
            <a:r>
              <a:rPr lang="ru-RU" sz="1200" dirty="0" smtClean="0"/>
              <a:t> </a:t>
            </a:r>
            <a:r>
              <a:rPr lang="ru-RU" sz="1200" dirty="0" err="1" smtClean="0"/>
              <a:t>някои</a:t>
            </a:r>
            <a:r>
              <a:rPr lang="ru-RU" sz="1200" dirty="0" smtClean="0"/>
              <a:t> хора по </a:t>
            </a:r>
            <a:r>
              <a:rPr lang="ru-RU" sz="1200" dirty="0" err="1" smtClean="0"/>
              <a:t>този</a:t>
            </a:r>
            <a:r>
              <a:rPr lang="ru-RU" sz="1200" dirty="0" smtClean="0"/>
              <a:t> начин „Майкрософт“ </a:t>
            </a:r>
            <a:r>
              <a:rPr lang="ru-RU" sz="1200" dirty="0" err="1" smtClean="0"/>
              <a:t>успяват</a:t>
            </a:r>
            <a:r>
              <a:rPr lang="ru-RU" sz="1200" dirty="0" smtClean="0"/>
              <a:t> да </a:t>
            </a:r>
            <a:r>
              <a:rPr lang="ru-RU" sz="1200" dirty="0" err="1" smtClean="0"/>
              <a:t>засилят</a:t>
            </a:r>
            <a:r>
              <a:rPr lang="ru-RU" sz="1200" dirty="0" smtClean="0"/>
              <a:t> </a:t>
            </a:r>
            <a:r>
              <a:rPr lang="ru-RU" sz="1200" dirty="0" err="1" smtClean="0"/>
              <a:t>върховата</a:t>
            </a:r>
            <a:r>
              <a:rPr lang="ru-RU" sz="1200" dirty="0" smtClean="0"/>
              <a:t> позиция, </a:t>
            </a:r>
            <a:r>
              <a:rPr lang="ru-RU" sz="1200" dirty="0" err="1" smtClean="0"/>
              <a:t>достигната</a:t>
            </a:r>
            <a:r>
              <a:rPr lang="ru-RU" sz="1200" dirty="0" smtClean="0"/>
              <a:t> от </a:t>
            </a:r>
            <a:r>
              <a:rPr lang="ru-RU" sz="1200" dirty="0" err="1" smtClean="0">
                <a:hlinkClick r:id="rId16" tooltip="Windows 3.1x (страницата не съществува)"/>
              </a:rPr>
              <a:t>Windows</a:t>
            </a:r>
            <a:r>
              <a:rPr lang="ru-RU" sz="1200" dirty="0" smtClean="0">
                <a:hlinkClick r:id="rId16" tooltip="Windows 3.1x (страницата не съществува)"/>
              </a:rPr>
              <a:t> 3.1x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пазара</a:t>
            </a:r>
            <a:r>
              <a:rPr lang="ru-RU" sz="1200" dirty="0" smtClean="0"/>
              <a:t> за </a:t>
            </a:r>
            <a:r>
              <a:rPr lang="ru-RU" sz="1200" dirty="0" err="1" smtClean="0"/>
              <a:t>графични</a:t>
            </a:r>
            <a:r>
              <a:rPr lang="ru-RU" sz="1200" dirty="0" smtClean="0"/>
              <a:t> </a:t>
            </a:r>
            <a:r>
              <a:rPr lang="ru-RU" sz="1200" dirty="0" err="1" smtClean="0"/>
              <a:t>операционни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системи</a:t>
            </a:r>
            <a:r>
              <a:rPr lang="ru-RU" sz="1200" dirty="0" smtClean="0"/>
              <a:t>, </a:t>
            </a:r>
            <a:r>
              <a:rPr lang="ru-RU" sz="1200" dirty="0" err="1" smtClean="0"/>
              <a:t>като</a:t>
            </a:r>
            <a:r>
              <a:rPr lang="ru-RU" sz="1200" dirty="0" smtClean="0"/>
              <a:t> </a:t>
            </a:r>
            <a:r>
              <a:rPr lang="ru-RU" sz="1200" dirty="0" err="1" smtClean="0"/>
              <a:t>така</a:t>
            </a:r>
            <a:r>
              <a:rPr lang="ru-RU" sz="1200" dirty="0" smtClean="0"/>
              <a:t> правят </a:t>
            </a:r>
            <a:r>
              <a:rPr lang="ru-RU" sz="1200" dirty="0" err="1" smtClean="0"/>
              <a:t>невъзможно</a:t>
            </a:r>
            <a:r>
              <a:rPr lang="ru-RU" sz="1200" dirty="0" smtClean="0"/>
              <a:t> за </a:t>
            </a:r>
            <a:r>
              <a:rPr lang="ru-RU" sz="1200" dirty="0" err="1" smtClean="0"/>
              <a:t>продукти</a:t>
            </a:r>
            <a:r>
              <a:rPr lang="ru-RU" sz="1200" dirty="0" smtClean="0"/>
              <a:t> на </a:t>
            </a:r>
            <a:r>
              <a:rPr lang="ru-RU" sz="1200" dirty="0" err="1" smtClean="0"/>
              <a:t>други</a:t>
            </a:r>
            <a:r>
              <a:rPr lang="ru-RU" sz="1200" dirty="0" smtClean="0"/>
              <a:t> </a:t>
            </a:r>
            <a:r>
              <a:rPr lang="ru-RU" sz="1200" dirty="0" err="1" smtClean="0"/>
              <a:t>фирми</a:t>
            </a:r>
            <a:r>
              <a:rPr lang="ru-RU" sz="1200" dirty="0" smtClean="0"/>
              <a:t> да предоставят </a:t>
            </a:r>
            <a:r>
              <a:rPr lang="ru-RU" sz="1200" i="1" dirty="0" err="1" smtClean="0"/>
              <a:t>същите</a:t>
            </a:r>
            <a:r>
              <a:rPr lang="ru-RU" sz="1200" i="1" dirty="0" smtClean="0"/>
              <a:t> приложения и функции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Все пак </a:t>
            </a:r>
            <a:r>
              <a:rPr lang="ru-RU" sz="1200" dirty="0" err="1" smtClean="0"/>
              <a:t>човек</a:t>
            </a:r>
            <a:r>
              <a:rPr lang="ru-RU" sz="1200" dirty="0" smtClean="0"/>
              <a:t> </a:t>
            </a:r>
            <a:r>
              <a:rPr lang="ru-RU" sz="1200" dirty="0" err="1" smtClean="0"/>
              <a:t>трябва</a:t>
            </a:r>
            <a:r>
              <a:rPr lang="ru-RU" sz="1200" dirty="0" smtClean="0"/>
              <a:t> да се запита </a:t>
            </a:r>
            <a:r>
              <a:rPr lang="ru-RU" sz="1200" dirty="0" err="1" smtClean="0"/>
              <a:t>какви</a:t>
            </a:r>
            <a:r>
              <a:rPr lang="ru-RU" sz="1200" dirty="0" smtClean="0"/>
              <a:t> функции </a:t>
            </a:r>
            <a:r>
              <a:rPr lang="ru-RU" sz="1200" dirty="0" err="1" smtClean="0"/>
              <a:t>би</a:t>
            </a:r>
            <a:r>
              <a:rPr lang="ru-RU" sz="1200" dirty="0" smtClean="0"/>
              <a:t> </a:t>
            </a:r>
            <a:r>
              <a:rPr lang="ru-RU" sz="1200" dirty="0" err="1" smtClean="0"/>
              <a:t>могъл</a:t>
            </a:r>
            <a:r>
              <a:rPr lang="ru-RU" sz="1200" dirty="0" smtClean="0"/>
              <a:t> един </a:t>
            </a:r>
            <a:r>
              <a:rPr lang="ru-RU" sz="1200" dirty="0" smtClean="0">
                <a:hlinkClick r:id="rId3" tooltip="16-битов (страницата не съществува)"/>
              </a:rPr>
              <a:t>16-битов</a:t>
            </a:r>
            <a:r>
              <a:rPr lang="ru-RU" sz="1200" dirty="0" smtClean="0"/>
              <a:t>, </a:t>
            </a:r>
            <a:r>
              <a:rPr lang="ru-RU" sz="1200" dirty="0" err="1" smtClean="0">
                <a:hlinkClick r:id="rId17" tooltip="Еднозадачен (страницата не съществува)"/>
              </a:rPr>
              <a:t>еднозадачен</a:t>
            </a:r>
            <a:r>
              <a:rPr lang="ru-RU" sz="1200" dirty="0" smtClean="0"/>
              <a:t> MS-DOS в </a:t>
            </a:r>
            <a:r>
              <a:rPr lang="ru-RU" sz="1200" dirty="0" smtClean="0">
                <a:hlinkClick r:id="rId18" tooltip="Реален режим"/>
              </a:rPr>
              <a:t>реален режим</a:t>
            </a:r>
            <a:r>
              <a:rPr lang="ru-RU" sz="1200" dirty="0" smtClean="0"/>
              <a:t>, </a:t>
            </a:r>
            <a:r>
              <a:rPr lang="ru-RU" sz="1200" dirty="0" err="1" smtClean="0"/>
              <a:t>познаващ</a:t>
            </a:r>
            <a:r>
              <a:rPr lang="ru-RU" sz="1200" dirty="0" smtClean="0"/>
              <a:t> само имена за </a:t>
            </a:r>
            <a:r>
              <a:rPr lang="ru-RU" sz="1200" dirty="0" err="1" smtClean="0"/>
              <a:t>път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19" tooltip="8.3 (страницата не съществува)"/>
              </a:rPr>
              <a:t>8.3</a:t>
            </a:r>
            <a:r>
              <a:rPr lang="ru-RU" sz="1200" dirty="0" smtClean="0"/>
              <a:t> с </a:t>
            </a:r>
            <a:r>
              <a:rPr lang="ru-RU" sz="1200" dirty="0" err="1" smtClean="0"/>
              <a:t>главни</a:t>
            </a:r>
            <a:r>
              <a:rPr lang="ru-RU" sz="1200" dirty="0" smtClean="0"/>
              <a:t> </a:t>
            </a:r>
            <a:r>
              <a:rPr lang="ru-RU" sz="1200" dirty="0" err="1" smtClean="0"/>
              <a:t>букви</a:t>
            </a:r>
            <a:r>
              <a:rPr lang="ru-RU" sz="1200" dirty="0" smtClean="0"/>
              <a:t>, да </a:t>
            </a:r>
            <a:r>
              <a:rPr lang="ru-RU" sz="1200" dirty="0" err="1" smtClean="0"/>
              <a:t>предостави</a:t>
            </a:r>
            <a:r>
              <a:rPr lang="ru-RU" sz="1200" dirty="0" smtClean="0"/>
              <a:t> на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95, </a:t>
            </a:r>
            <a:r>
              <a:rPr lang="ru-RU" sz="1200" dirty="0" err="1" smtClean="0"/>
              <a:t>който</a:t>
            </a:r>
            <a:r>
              <a:rPr lang="ru-RU" sz="1200" dirty="0" smtClean="0"/>
              <a:t> </a:t>
            </a:r>
            <a:r>
              <a:rPr lang="ru-RU" sz="1200" dirty="0" err="1" smtClean="0"/>
              <a:t>има</a:t>
            </a:r>
            <a:r>
              <a:rPr lang="ru-RU" sz="1200" dirty="0" smtClean="0"/>
              <a:t> имена на </a:t>
            </a:r>
            <a:r>
              <a:rPr lang="ru-RU" sz="1200" dirty="0" err="1" smtClean="0"/>
              <a:t>файлове</a:t>
            </a:r>
            <a:r>
              <a:rPr lang="ru-RU" sz="1200" dirty="0" smtClean="0"/>
              <a:t> с 256 знака и </a:t>
            </a:r>
            <a:r>
              <a:rPr lang="ru-RU" sz="1200" dirty="0" err="1" smtClean="0"/>
              <a:t>главни</a:t>
            </a:r>
            <a:r>
              <a:rPr lang="ru-RU" sz="1200" dirty="0" smtClean="0"/>
              <a:t> </a:t>
            </a:r>
            <a:r>
              <a:rPr lang="ru-RU" sz="1200" dirty="0" err="1" smtClean="0"/>
              <a:t>и</a:t>
            </a:r>
            <a:r>
              <a:rPr lang="ru-RU" sz="1200" dirty="0" smtClean="0"/>
              <a:t> малки </a:t>
            </a:r>
            <a:r>
              <a:rPr lang="ru-RU" sz="1200" dirty="0" err="1" smtClean="0"/>
              <a:t>букви</a:t>
            </a:r>
            <a:r>
              <a:rPr lang="ru-RU" sz="1200" dirty="0" smtClean="0"/>
              <a:t>, </a:t>
            </a:r>
            <a:r>
              <a:rPr lang="ru-RU" sz="1200" dirty="0" err="1" smtClean="0"/>
              <a:t>многозадачни</a:t>
            </a:r>
            <a:r>
              <a:rPr lang="ru-RU" sz="1200" dirty="0" smtClean="0"/>
              <a:t> 32-битови </a:t>
            </a:r>
            <a:r>
              <a:rPr lang="ru-RU" sz="1200" dirty="0" err="1" smtClean="0"/>
              <a:t>апликации</a:t>
            </a:r>
            <a:r>
              <a:rPr lang="ru-RU" sz="1200" dirty="0" smtClean="0"/>
              <a:t> в </a:t>
            </a:r>
            <a:r>
              <a:rPr lang="ru-RU" sz="1200" dirty="0" err="1" smtClean="0"/>
              <a:t>защите́н</a:t>
            </a:r>
            <a:r>
              <a:rPr lang="ru-RU" sz="1200" dirty="0" smtClean="0"/>
              <a:t> режим и свои </a:t>
            </a:r>
            <a:r>
              <a:rPr lang="ru-RU" sz="1200" dirty="0" err="1" smtClean="0"/>
              <a:t>собствени</a:t>
            </a:r>
            <a:r>
              <a:rPr lang="ru-RU" sz="1200" dirty="0" smtClean="0"/>
              <a:t> </a:t>
            </a:r>
            <a:r>
              <a:rPr lang="ru-RU" sz="1200" dirty="0" err="1" smtClean="0"/>
              <a:t>самоизпълними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файлови</a:t>
            </a:r>
            <a:r>
              <a:rPr lang="ru-RU" sz="1200" dirty="0" smtClean="0"/>
              <a:t> </a:t>
            </a:r>
            <a:r>
              <a:rPr lang="ru-RU" sz="1200" dirty="0" err="1" smtClean="0"/>
              <a:t>формати</a:t>
            </a:r>
            <a:r>
              <a:rPr lang="ru-RU" sz="1200" dirty="0" smtClean="0"/>
              <a:t> (</a:t>
            </a:r>
            <a:r>
              <a:rPr lang="ru-RU" sz="1200" dirty="0" err="1" smtClean="0"/>
              <a:t>които</a:t>
            </a:r>
            <a:r>
              <a:rPr lang="ru-RU" sz="1200" dirty="0" smtClean="0"/>
              <a:t> </a:t>
            </a:r>
            <a:r>
              <a:rPr lang="ru-RU" sz="1200" dirty="0" err="1" smtClean="0"/>
              <a:t>съществуват</a:t>
            </a:r>
            <a:r>
              <a:rPr lang="ru-RU" sz="1200" dirty="0" smtClean="0"/>
              <a:t> от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1.0).</a:t>
            </a:r>
            <a:endParaRPr lang="en-US" sz="1200" dirty="0" smtClean="0"/>
          </a:p>
        </p:txBody>
      </p:sp>
      <p:pic>
        <p:nvPicPr>
          <p:cNvPr id="5" name="Windows_95_Start_Up-notification_sound-161653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0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428728" y="357166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98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0" y="857232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 smtClean="0"/>
              <a:t>Windows</a:t>
            </a:r>
            <a:r>
              <a:rPr lang="ru-RU" sz="1200" b="1" dirty="0" smtClean="0"/>
              <a:t> 98</a:t>
            </a:r>
            <a:r>
              <a:rPr lang="ru-RU" sz="1200" dirty="0" smtClean="0"/>
              <a:t> (</a:t>
            </a:r>
            <a:r>
              <a:rPr lang="ru-RU" sz="1200" dirty="0" err="1" smtClean="0"/>
              <a:t>първоначално</a:t>
            </a:r>
            <a:r>
              <a:rPr lang="ru-RU" sz="1200" dirty="0" smtClean="0"/>
              <a:t> с </a:t>
            </a:r>
            <a:r>
              <a:rPr lang="ru-RU" sz="1200" dirty="0" err="1" smtClean="0"/>
              <a:t>кодово</a:t>
            </a:r>
            <a:r>
              <a:rPr lang="ru-RU" sz="1200" dirty="0" smtClean="0"/>
              <a:t> </a:t>
            </a:r>
            <a:r>
              <a:rPr lang="ru-RU" sz="1200" dirty="0" err="1" smtClean="0"/>
              <a:t>име</a:t>
            </a:r>
            <a:r>
              <a:rPr lang="ru-RU" sz="1200" dirty="0" smtClean="0"/>
              <a:t> </a:t>
            </a:r>
            <a:r>
              <a:rPr lang="ru-RU" sz="1200" i="1" dirty="0" err="1" smtClean="0"/>
              <a:t>Memphis</a:t>
            </a:r>
            <a:r>
              <a:rPr lang="ru-RU" sz="1200" dirty="0" smtClean="0"/>
              <a:t>) е </a:t>
            </a:r>
            <a:r>
              <a:rPr lang="ru-RU" sz="1200" dirty="0" err="1" smtClean="0"/>
              <a:t>графична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3" tooltip="Операционна система"/>
              </a:rPr>
              <a:t>операционна система</a:t>
            </a:r>
            <a:r>
              <a:rPr lang="ru-RU" sz="1200" dirty="0" smtClean="0"/>
              <a:t>, </a:t>
            </a:r>
            <a:r>
              <a:rPr lang="ru-RU" sz="1200" dirty="0" err="1" smtClean="0"/>
              <a:t>издадена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4" tooltip="25 юни"/>
              </a:rPr>
              <a:t>25 </a:t>
            </a:r>
            <a:r>
              <a:rPr lang="ru-RU" sz="1200" dirty="0" err="1" smtClean="0">
                <a:hlinkClick r:id="rId4" tooltip="25 юни"/>
              </a:rPr>
              <a:t>юни</a:t>
            </a:r>
            <a:r>
              <a:rPr lang="ru-RU" sz="1200" dirty="0" smtClean="0"/>
              <a:t>, </a:t>
            </a:r>
            <a:r>
              <a:rPr lang="ru-RU" sz="1200" dirty="0" smtClean="0">
                <a:hlinkClick r:id="rId5" tooltip="1998"/>
              </a:rPr>
              <a:t>1998</a:t>
            </a:r>
            <a:r>
              <a:rPr lang="ru-RU" sz="1200" dirty="0" smtClean="0"/>
              <a:t> г. от </a:t>
            </a:r>
            <a:r>
              <a:rPr lang="ru-RU" sz="1200" dirty="0" err="1" smtClean="0">
                <a:hlinkClick r:id="rId6" tooltip="Microsoft"/>
              </a:rPr>
              <a:t>корпорацията</a:t>
            </a:r>
            <a:r>
              <a:rPr lang="ru-RU" sz="1200" dirty="0" smtClean="0">
                <a:hlinkClick r:id="rId6" tooltip="Microsoft"/>
              </a:rPr>
              <a:t> "Майкрософт"</a:t>
            </a:r>
            <a:r>
              <a:rPr lang="ru-RU" sz="1200" dirty="0" smtClean="0"/>
              <a:t>.</a:t>
            </a:r>
          </a:p>
          <a:p>
            <a:r>
              <a:rPr lang="ru-RU" sz="1200" b="1" dirty="0" err="1" smtClean="0"/>
              <a:t>Съдържание</a:t>
            </a:r>
            <a:endParaRPr lang="ru-RU" sz="1200" b="1" dirty="0" smtClean="0"/>
          </a:p>
          <a:p>
            <a:r>
              <a:rPr lang="ru-RU" sz="1200" b="1" dirty="0" err="1" smtClean="0"/>
              <a:t>Първо</a:t>
            </a:r>
            <a:r>
              <a:rPr lang="ru-RU" sz="1200" b="1" dirty="0" smtClean="0"/>
              <a:t> издание, 1998</a:t>
            </a:r>
          </a:p>
          <a:p>
            <a:r>
              <a:rPr lang="ru-RU" sz="1200" dirty="0" err="1" smtClean="0"/>
              <a:t>Тази</a:t>
            </a:r>
            <a:r>
              <a:rPr lang="ru-RU" sz="1200" dirty="0" smtClean="0"/>
              <a:t> нова операционна система </a:t>
            </a:r>
            <a:r>
              <a:rPr lang="ru-RU" sz="1200" dirty="0" err="1" smtClean="0"/>
              <a:t>всъщност</a:t>
            </a:r>
            <a:r>
              <a:rPr lang="ru-RU" sz="1200" dirty="0" smtClean="0"/>
              <a:t> </a:t>
            </a:r>
            <a:r>
              <a:rPr lang="ru-RU" sz="1200" dirty="0" err="1" smtClean="0"/>
              <a:t>първоначално</a:t>
            </a:r>
            <a:r>
              <a:rPr lang="ru-RU" sz="1200" dirty="0" smtClean="0"/>
              <a:t> е </a:t>
            </a:r>
            <a:r>
              <a:rPr lang="ru-RU" sz="1200" dirty="0" err="1" smtClean="0"/>
              <a:t>подобрен</a:t>
            </a:r>
            <a:r>
              <a:rPr lang="ru-RU" sz="1200" dirty="0" smtClean="0"/>
              <a:t> </a:t>
            </a:r>
            <a:r>
              <a:rPr lang="ru-RU" sz="1200" dirty="0" err="1" smtClean="0">
                <a:hlinkClick r:id="rId7" tooltip="Windows 95"/>
              </a:rPr>
              <a:t>Windows</a:t>
            </a:r>
            <a:r>
              <a:rPr lang="ru-RU" sz="1200" dirty="0" smtClean="0">
                <a:hlinkClick r:id="rId7" tooltip="Windows 95"/>
              </a:rPr>
              <a:t> 95</a:t>
            </a:r>
            <a:r>
              <a:rPr lang="ru-RU" sz="1200" dirty="0" smtClean="0"/>
              <a:t> и, </a:t>
            </a:r>
            <a:r>
              <a:rPr lang="ru-RU" sz="1200" dirty="0" err="1" smtClean="0"/>
              <a:t>както</a:t>
            </a:r>
            <a:r>
              <a:rPr lang="ru-RU" sz="1200" dirty="0" smtClean="0"/>
              <a:t> </a:t>
            </a:r>
            <a:r>
              <a:rPr lang="ru-RU" sz="1200" dirty="0" err="1" smtClean="0"/>
              <a:t>предхождащата</a:t>
            </a:r>
            <a:r>
              <a:rPr lang="ru-RU" sz="1200" dirty="0" smtClean="0"/>
              <a:t> я версия, е </a:t>
            </a:r>
            <a:r>
              <a:rPr lang="ru-RU" sz="1200" dirty="0" err="1" smtClean="0"/>
              <a:t>хибриден</a:t>
            </a:r>
            <a:r>
              <a:rPr lang="ru-RU" sz="1200" dirty="0" smtClean="0"/>
              <a:t> 16-битов/32-битов продукт.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98 </a:t>
            </a:r>
            <a:r>
              <a:rPr lang="ru-RU" sz="1200" dirty="0" err="1" smtClean="0"/>
              <a:t>има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подобрена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поддръжка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8" tooltip="AGP"/>
              </a:rPr>
              <a:t>AGP</a:t>
            </a:r>
            <a:r>
              <a:rPr lang="ru-RU" sz="1200" dirty="0" smtClean="0"/>
              <a:t> и </a:t>
            </a:r>
            <a:r>
              <a:rPr lang="ru-RU" sz="1200" dirty="0" err="1" smtClean="0"/>
              <a:t>функционалност</a:t>
            </a:r>
            <a:r>
              <a:rPr lang="ru-RU" sz="1200" dirty="0" smtClean="0"/>
              <a:t> за </a:t>
            </a:r>
            <a:r>
              <a:rPr lang="ru-RU" sz="1200" dirty="0" err="1" smtClean="0">
                <a:hlinkClick r:id="rId9" tooltip="Универсален сериен бус (страницата не съществува)"/>
              </a:rPr>
              <a:t>USB</a:t>
            </a:r>
            <a:r>
              <a:rPr lang="ru-RU" sz="1200" dirty="0" err="1" smtClean="0"/>
              <a:t>-драйвъри</a:t>
            </a:r>
            <a:r>
              <a:rPr lang="ru-RU" sz="1200" dirty="0" smtClean="0"/>
              <a:t>. </a:t>
            </a:r>
            <a:r>
              <a:rPr lang="ru-RU" sz="1200" dirty="0" err="1" smtClean="0"/>
              <a:t>Други</a:t>
            </a:r>
            <a:r>
              <a:rPr lang="ru-RU" sz="1200" dirty="0" smtClean="0"/>
              <a:t> функции </a:t>
            </a:r>
            <a:r>
              <a:rPr lang="ru-RU" sz="1200" dirty="0" err="1" smtClean="0"/>
              <a:t>са</a:t>
            </a:r>
            <a:r>
              <a:rPr lang="ru-RU" sz="1200" dirty="0" smtClean="0"/>
              <a:t> </a:t>
            </a:r>
            <a:r>
              <a:rPr lang="ru-RU" sz="1200" dirty="0" err="1" smtClean="0"/>
              <a:t>възможността</a:t>
            </a:r>
            <a:r>
              <a:rPr lang="ru-RU" sz="1200" dirty="0" smtClean="0"/>
              <a:t> за </a:t>
            </a:r>
            <a:r>
              <a:rPr lang="ru-RU" sz="1200" dirty="0" err="1" smtClean="0"/>
              <a:t>използване</a:t>
            </a:r>
            <a:r>
              <a:rPr lang="ru-RU" sz="1200" dirty="0" smtClean="0"/>
              <a:t> на </a:t>
            </a:r>
            <a:r>
              <a:rPr lang="ru-RU" sz="1200" dirty="0" err="1" smtClean="0"/>
              <a:t>няколко</a:t>
            </a:r>
            <a:r>
              <a:rPr lang="ru-RU" sz="1200" dirty="0" smtClean="0"/>
              <a:t> монитора и </a:t>
            </a:r>
            <a:r>
              <a:rPr lang="ru-RU" sz="1200" dirty="0" err="1" smtClean="0">
                <a:hlinkClick r:id="rId10" tooltip="MSN TV (страницата не съществува)"/>
              </a:rPr>
              <a:t>WebTV</a:t>
            </a:r>
            <a:r>
              <a:rPr lang="ru-RU" sz="1200" dirty="0" smtClean="0"/>
              <a:t>. </a:t>
            </a:r>
            <a:r>
              <a:rPr lang="ru-RU" sz="1200" dirty="0" err="1" smtClean="0">
                <a:hlinkClick r:id="rId11" tooltip="Internet Explorer"/>
              </a:rPr>
              <a:t>Internet</a:t>
            </a:r>
            <a:r>
              <a:rPr lang="ru-RU" sz="1200" dirty="0" smtClean="0">
                <a:hlinkClick r:id="rId11" tooltip="Internet Explorer"/>
              </a:rPr>
              <a:t> </a:t>
            </a:r>
            <a:r>
              <a:rPr lang="ru-RU" sz="1200" dirty="0" err="1" smtClean="0">
                <a:hlinkClick r:id="rId11" tooltip="Internet Explorer"/>
              </a:rPr>
              <a:t>Explorer</a:t>
            </a:r>
            <a:r>
              <a:rPr lang="ru-RU" sz="1200" dirty="0" smtClean="0"/>
              <a:t> е </a:t>
            </a:r>
            <a:r>
              <a:rPr lang="ru-RU" sz="1200" dirty="0" err="1" smtClean="0"/>
              <a:t>още</a:t>
            </a:r>
            <a:r>
              <a:rPr lang="ru-RU" sz="1200" dirty="0" smtClean="0"/>
              <a:t> </a:t>
            </a:r>
            <a:r>
              <a:rPr lang="ru-RU" sz="1200" dirty="0" err="1" smtClean="0"/>
              <a:t>по-вграден</a:t>
            </a:r>
            <a:r>
              <a:rPr lang="ru-RU" sz="1200" dirty="0" smtClean="0"/>
              <a:t> в кода на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, а </a:t>
            </a:r>
            <a:r>
              <a:rPr lang="ru-RU" sz="1200" dirty="0" err="1" smtClean="0"/>
              <a:t>дори</a:t>
            </a:r>
            <a:r>
              <a:rPr lang="ru-RU" sz="1200" dirty="0" smtClean="0"/>
              <a:t> и в </a:t>
            </a:r>
            <a:r>
              <a:rPr lang="ru-RU" sz="1200" dirty="0" err="1" smtClean="0"/>
              <a:t>графичния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потребителски</a:t>
            </a:r>
            <a:r>
              <a:rPr lang="ru-RU" sz="1200" dirty="0" smtClean="0"/>
              <a:t> интерфейс (</a:t>
            </a:r>
            <a:r>
              <a:rPr lang="ru-RU" sz="1200" dirty="0" err="1" smtClean="0"/>
              <a:t>тази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промяна</a:t>
            </a:r>
            <a:r>
              <a:rPr lang="ru-RU" sz="1200" dirty="0" smtClean="0"/>
              <a:t> е наречена </a:t>
            </a:r>
            <a:r>
              <a:rPr lang="ru-RU" sz="1200" i="1" dirty="0" err="1" smtClean="0"/>
              <a:t>Active</a:t>
            </a:r>
            <a:r>
              <a:rPr lang="ru-RU" sz="1200" i="1" dirty="0" smtClean="0"/>
              <a:t> </a:t>
            </a:r>
            <a:r>
              <a:rPr lang="ru-RU" sz="1200" i="1" dirty="0" err="1" smtClean="0"/>
              <a:t>Desktop</a:t>
            </a:r>
            <a:r>
              <a:rPr lang="ru-RU" sz="1200" dirty="0" smtClean="0"/>
              <a:t>, </a:t>
            </a:r>
            <a:r>
              <a:rPr lang="ru-RU" sz="1200" dirty="0" err="1" smtClean="0"/>
              <a:t>буквално</a:t>
            </a:r>
            <a:r>
              <a:rPr lang="ru-RU" sz="1200" dirty="0" smtClean="0"/>
              <a:t> 'активно бюро').</a:t>
            </a:r>
          </a:p>
          <a:p>
            <a:r>
              <a:rPr lang="ru-RU" sz="1200" dirty="0" err="1" smtClean="0"/>
              <a:t>Windows</a:t>
            </a:r>
            <a:r>
              <a:rPr lang="ru-RU" sz="1200" dirty="0" smtClean="0"/>
              <a:t> 98 е </a:t>
            </a:r>
            <a:r>
              <a:rPr lang="ru-RU" sz="1200" dirty="0" err="1" smtClean="0"/>
              <a:t>по-голям</a:t>
            </a:r>
            <a:r>
              <a:rPr lang="ru-RU" sz="1200" dirty="0" smtClean="0"/>
              <a:t> и </a:t>
            </a:r>
            <a:r>
              <a:rPr lang="ru-RU" sz="1200" dirty="0" err="1" smtClean="0"/>
              <a:t>по-бавен</a:t>
            </a:r>
            <a:r>
              <a:rPr lang="ru-RU" sz="1200" dirty="0" smtClean="0"/>
              <a:t> от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95, а </a:t>
            </a:r>
            <a:r>
              <a:rPr lang="ru-RU" sz="1200" dirty="0" err="1" smtClean="0"/>
              <a:t>първият</a:t>
            </a:r>
            <a:r>
              <a:rPr lang="ru-RU" sz="1200" dirty="0" smtClean="0"/>
              <a:t> </a:t>
            </a:r>
            <a:r>
              <a:rPr lang="ru-RU" sz="1200" dirty="0" err="1" smtClean="0"/>
              <a:t>издаден</a:t>
            </a:r>
            <a:r>
              <a:rPr lang="ru-RU" sz="1200" dirty="0" smtClean="0"/>
              <a:t> вариант </a:t>
            </a:r>
            <a:r>
              <a:rPr lang="ru-RU" sz="1200" dirty="0" err="1" smtClean="0"/>
              <a:t>има</a:t>
            </a:r>
            <a:r>
              <a:rPr lang="ru-RU" sz="1200" dirty="0" smtClean="0"/>
              <a:t> множество </a:t>
            </a:r>
            <a:r>
              <a:rPr lang="ru-RU" sz="1200" dirty="0" err="1" smtClean="0"/>
              <a:t>проблеми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със</a:t>
            </a:r>
            <a:r>
              <a:rPr lang="ru-RU" sz="1200" dirty="0" smtClean="0"/>
              <a:t> </a:t>
            </a:r>
            <a:r>
              <a:rPr lang="ru-RU" sz="1200" dirty="0" err="1" smtClean="0"/>
              <a:t>съвместимостта</a:t>
            </a:r>
            <a:r>
              <a:rPr lang="ru-RU" sz="1200" dirty="0" smtClean="0"/>
              <a:t> и </a:t>
            </a:r>
            <a:r>
              <a:rPr lang="ru-RU" sz="1200" dirty="0" err="1" smtClean="0"/>
              <a:t>стабилността</a:t>
            </a:r>
            <a:r>
              <a:rPr lang="ru-RU" sz="1200" dirty="0" smtClean="0"/>
              <a:t>. </a:t>
            </a:r>
            <a:r>
              <a:rPr lang="ru-RU" sz="1200" dirty="0" err="1" smtClean="0"/>
              <a:t>Въпреки</a:t>
            </a:r>
            <a:r>
              <a:rPr lang="ru-RU" sz="1200" dirty="0" smtClean="0"/>
              <a:t> </a:t>
            </a:r>
            <a:r>
              <a:rPr lang="ru-RU" sz="1200" dirty="0" err="1" smtClean="0"/>
              <a:t>че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системата</a:t>
            </a:r>
            <a:r>
              <a:rPr lang="ru-RU" sz="1200" dirty="0" smtClean="0"/>
              <a:t> се </a:t>
            </a:r>
            <a:r>
              <a:rPr lang="ru-RU" sz="1200" dirty="0" err="1" smtClean="0"/>
              <a:t>продава</a:t>
            </a:r>
            <a:r>
              <a:rPr lang="ru-RU" sz="1200" dirty="0" smtClean="0"/>
              <a:t> добре, </a:t>
            </a:r>
            <a:r>
              <a:rPr lang="ru-RU" sz="1200" dirty="0" err="1" smtClean="0"/>
              <a:t>компютърните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професионалисти</a:t>
            </a:r>
            <a:r>
              <a:rPr lang="ru-RU" sz="1200" dirty="0" smtClean="0"/>
              <a:t> се </a:t>
            </a:r>
            <a:r>
              <a:rPr lang="ru-RU" sz="1200" dirty="0" err="1" smtClean="0"/>
              <a:t>опасяват</a:t>
            </a:r>
            <a:r>
              <a:rPr lang="ru-RU" sz="1200" dirty="0" smtClean="0"/>
              <a:t>, </a:t>
            </a:r>
            <a:r>
              <a:rPr lang="ru-RU" sz="1200" dirty="0" err="1" smtClean="0"/>
              <a:t>че</a:t>
            </a:r>
            <a:r>
              <a:rPr lang="ru-RU" sz="1200" dirty="0" smtClean="0"/>
              <a:t> </a:t>
            </a:r>
            <a:r>
              <a:rPr lang="ru-RU" sz="1200" dirty="0" err="1" smtClean="0"/>
              <a:t>тя</a:t>
            </a:r>
            <a:r>
              <a:rPr lang="ru-RU" sz="1200" dirty="0" smtClean="0"/>
              <a:t> е само по добра на </a:t>
            </a:r>
            <a:r>
              <a:rPr lang="ru-RU" sz="1200" dirty="0" err="1" smtClean="0"/>
              <a:t>външен</a:t>
            </a:r>
            <a:r>
              <a:rPr lang="ru-RU" sz="1200" dirty="0" smtClean="0"/>
              <a:t> вид.</a:t>
            </a:r>
          </a:p>
          <a:p>
            <a:r>
              <a:rPr lang="ru-RU" sz="1200" b="1" dirty="0" err="1" smtClean="0"/>
              <a:t>Второ</a:t>
            </a:r>
            <a:r>
              <a:rPr lang="ru-RU" sz="1200" b="1" dirty="0" smtClean="0"/>
              <a:t> издание, 1999</a:t>
            </a:r>
          </a:p>
          <a:p>
            <a:r>
              <a:rPr lang="ru-RU" sz="1200" b="1" dirty="0" err="1" smtClean="0"/>
              <a:t>Windows</a:t>
            </a:r>
            <a:r>
              <a:rPr lang="ru-RU" sz="1200" b="1" dirty="0" smtClean="0"/>
              <a:t> 98 SE</a:t>
            </a:r>
            <a:r>
              <a:rPr lang="ru-RU" sz="1200" dirty="0" smtClean="0"/>
              <a:t> (SE </a:t>
            </a:r>
            <a:r>
              <a:rPr lang="ru-RU" sz="1200" dirty="0" err="1" smtClean="0"/>
              <a:t>означава</a:t>
            </a:r>
            <a:r>
              <a:rPr lang="ru-RU" sz="1200" dirty="0" smtClean="0"/>
              <a:t> </a:t>
            </a:r>
            <a:r>
              <a:rPr lang="ru-RU" sz="1200" dirty="0" err="1" smtClean="0"/>
              <a:t>Second</a:t>
            </a:r>
            <a:r>
              <a:rPr lang="ru-RU" sz="1200" dirty="0" smtClean="0"/>
              <a:t> </a:t>
            </a:r>
            <a:r>
              <a:rPr lang="ru-RU" sz="1200" dirty="0" err="1" smtClean="0"/>
              <a:t>Edition</a:t>
            </a:r>
            <a:r>
              <a:rPr lang="ru-RU" sz="1200" dirty="0" smtClean="0"/>
              <a:t>, от </a:t>
            </a:r>
            <a:r>
              <a:rPr lang="ru-RU" sz="1200" dirty="0" err="1" smtClean="0">
                <a:hlinkClick r:id="rId12" tooltip="Английски език"/>
              </a:rPr>
              <a:t>английски</a:t>
            </a:r>
            <a:r>
              <a:rPr lang="ru-RU" sz="1200" dirty="0" smtClean="0"/>
              <a:t>: "</a:t>
            </a:r>
            <a:r>
              <a:rPr lang="ru-RU" sz="1200" dirty="0" err="1" smtClean="0"/>
              <a:t>второ</a:t>
            </a:r>
            <a:r>
              <a:rPr lang="ru-RU" sz="1200" dirty="0" smtClean="0"/>
              <a:t> издание") е </a:t>
            </a:r>
            <a:r>
              <a:rPr lang="ru-RU" sz="1200" dirty="0" err="1" smtClean="0"/>
              <a:t>издаден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13" tooltip="10 юни"/>
              </a:rPr>
              <a:t>10 </a:t>
            </a:r>
            <a:r>
              <a:rPr lang="ru-RU" sz="1200" dirty="0" err="1" smtClean="0">
                <a:hlinkClick r:id="rId13" tooltip="10 юни"/>
              </a:rPr>
              <a:t>юни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14" tooltip="1999"/>
              </a:rPr>
              <a:t>1999</a:t>
            </a:r>
            <a:r>
              <a:rPr lang="ru-RU" sz="1200" dirty="0" smtClean="0"/>
              <a:t> г. Той </a:t>
            </a:r>
            <a:r>
              <a:rPr lang="ru-RU" sz="1200" dirty="0" err="1" smtClean="0"/>
              <a:t>включва</a:t>
            </a:r>
            <a:r>
              <a:rPr lang="ru-RU" sz="1200" dirty="0" smtClean="0"/>
              <a:t> значителен </a:t>
            </a:r>
            <a:r>
              <a:rPr lang="ru-RU" sz="1200" dirty="0" err="1" smtClean="0"/>
              <a:t>брой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подобрения</a:t>
            </a:r>
            <a:r>
              <a:rPr lang="ru-RU" sz="1200" dirty="0" smtClean="0"/>
              <a:t> на оригинала, </a:t>
            </a:r>
            <a:r>
              <a:rPr lang="ru-RU" sz="1200" dirty="0" err="1" smtClean="0"/>
              <a:t>особено</a:t>
            </a:r>
            <a:r>
              <a:rPr lang="ru-RU" sz="1200" dirty="0" smtClean="0"/>
              <a:t> </a:t>
            </a:r>
            <a:r>
              <a:rPr lang="ru-RU" sz="1200" dirty="0" err="1" smtClean="0"/>
              <a:t>поправката</a:t>
            </a:r>
            <a:r>
              <a:rPr lang="ru-RU" sz="1200" dirty="0" smtClean="0"/>
              <a:t> на много малки </a:t>
            </a:r>
            <a:r>
              <a:rPr lang="ru-RU" sz="1200" dirty="0" err="1" smtClean="0"/>
              <a:t>проблеми</a:t>
            </a:r>
            <a:r>
              <a:rPr lang="ru-RU" sz="1200" dirty="0" smtClean="0"/>
              <a:t> и </a:t>
            </a:r>
            <a:r>
              <a:rPr lang="ru-RU" sz="1200" dirty="0" err="1" smtClean="0"/>
              <a:t>замяната</a:t>
            </a:r>
            <a:r>
              <a:rPr lang="ru-RU" sz="1200" dirty="0" smtClean="0"/>
              <a:t> на </a:t>
            </a:r>
            <a:r>
              <a:rPr lang="ru-RU" sz="1200" dirty="0" err="1" smtClean="0"/>
              <a:t>Internet</a:t>
            </a:r>
            <a:r>
              <a:rPr lang="ru-RU" sz="1200" dirty="0" smtClean="0"/>
              <a:t> </a:t>
            </a:r>
            <a:r>
              <a:rPr lang="ru-RU" sz="1200" dirty="0" err="1" smtClean="0"/>
              <a:t>Explorer</a:t>
            </a:r>
            <a:r>
              <a:rPr lang="ru-RU" sz="1200" dirty="0" smtClean="0"/>
              <a:t> 4 с </a:t>
            </a:r>
            <a:r>
              <a:rPr lang="ru-RU" sz="1200" dirty="0" err="1" smtClean="0"/>
              <a:t>подобрения</a:t>
            </a:r>
            <a:r>
              <a:rPr lang="ru-RU" sz="1200" dirty="0" smtClean="0"/>
              <a:t> </a:t>
            </a:r>
            <a:r>
              <a:rPr lang="ru-RU" sz="1200" dirty="0" err="1" smtClean="0"/>
              <a:t>Internet</a:t>
            </a:r>
            <a:r>
              <a:rPr lang="ru-RU" sz="1200" dirty="0" smtClean="0"/>
              <a:t> </a:t>
            </a:r>
            <a:r>
              <a:rPr lang="ru-RU" sz="1200" dirty="0" err="1" smtClean="0"/>
              <a:t>Explorer</a:t>
            </a:r>
            <a:r>
              <a:rPr lang="ru-RU" sz="1200" dirty="0" smtClean="0"/>
              <a:t> 5. </a:t>
            </a:r>
            <a:r>
              <a:rPr lang="ru-RU" sz="1200" dirty="0" err="1" smtClean="0"/>
              <a:t>Освен</a:t>
            </a:r>
            <a:r>
              <a:rPr lang="ru-RU" sz="1200" dirty="0" smtClean="0"/>
              <a:t> </a:t>
            </a:r>
            <a:r>
              <a:rPr lang="ru-RU" sz="1200" dirty="0" err="1" smtClean="0"/>
              <a:t>това</a:t>
            </a:r>
            <a:r>
              <a:rPr lang="ru-RU" sz="1200" dirty="0" smtClean="0"/>
              <a:t> </a:t>
            </a:r>
            <a:r>
              <a:rPr lang="ru-RU" sz="1200" dirty="0" err="1" smtClean="0"/>
              <a:t>са</a:t>
            </a:r>
            <a:r>
              <a:rPr lang="ru-RU" sz="1200" dirty="0" smtClean="0"/>
              <a:t> </a:t>
            </a:r>
            <a:r>
              <a:rPr lang="ru-RU" sz="1200" dirty="0" err="1" smtClean="0"/>
              <a:t>добавени</a:t>
            </a:r>
            <a:r>
              <a:rPr lang="ru-RU" sz="1200" dirty="0" smtClean="0"/>
              <a:t> и </a:t>
            </a:r>
            <a:r>
              <a:rPr lang="ru-RU" sz="1200" dirty="0" err="1" smtClean="0">
                <a:hlinkClick r:id="rId15" tooltip="Netmeeting (страницата не съществува)"/>
              </a:rPr>
              <a:t>Netmeeting</a:t>
            </a:r>
            <a:r>
              <a:rPr lang="ru-RU" sz="1200" dirty="0" smtClean="0"/>
              <a:t> 3, </a:t>
            </a:r>
            <a:r>
              <a:rPr lang="ru-RU" sz="1200" dirty="0" err="1" smtClean="0"/>
              <a:t>елементарна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подялба</a:t>
            </a:r>
            <a:r>
              <a:rPr lang="ru-RU" sz="1200" dirty="0" smtClean="0"/>
              <a:t> на </a:t>
            </a:r>
            <a:r>
              <a:rPr lang="ru-RU" sz="1200" dirty="0" err="1" smtClean="0"/>
              <a:t>интернет-връзка</a:t>
            </a:r>
            <a:r>
              <a:rPr lang="ru-RU" sz="1200" dirty="0" smtClean="0"/>
              <a:t> и </a:t>
            </a:r>
            <a:r>
              <a:rPr lang="ru-RU" sz="1200" dirty="0" err="1" smtClean="0"/>
              <a:t>поддръжка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16" tooltip="DVD-ROM"/>
              </a:rPr>
              <a:t>DVD-ROM</a:t>
            </a:r>
            <a:r>
              <a:rPr lang="ru-RU" sz="1200" dirty="0" smtClean="0"/>
              <a:t>.</a:t>
            </a:r>
          </a:p>
          <a:p>
            <a:r>
              <a:rPr lang="ru-RU" sz="1200" dirty="0" err="1" smtClean="0"/>
              <a:t>Windows</a:t>
            </a:r>
            <a:r>
              <a:rPr lang="ru-RU" sz="1200" dirty="0" smtClean="0"/>
              <a:t> 98 е </a:t>
            </a:r>
            <a:r>
              <a:rPr lang="ru-RU" sz="1200" dirty="0" err="1" smtClean="0"/>
              <a:t>критикуван</a:t>
            </a:r>
            <a:r>
              <a:rPr lang="ru-RU" sz="1200" dirty="0" smtClean="0"/>
              <a:t> за </a:t>
            </a:r>
            <a:r>
              <a:rPr lang="ru-RU" sz="1200" dirty="0" err="1" smtClean="0"/>
              <a:t>това</a:t>
            </a:r>
            <a:r>
              <a:rPr lang="ru-RU" sz="1200" dirty="0" smtClean="0"/>
              <a:t>, </a:t>
            </a:r>
            <a:r>
              <a:rPr lang="ru-RU" sz="1200" dirty="0" err="1" smtClean="0"/>
              <a:t>че</a:t>
            </a:r>
            <a:r>
              <a:rPr lang="ru-RU" sz="1200" dirty="0" smtClean="0"/>
              <a:t> не е </a:t>
            </a:r>
            <a:r>
              <a:rPr lang="ru-RU" sz="1200" dirty="0" err="1" smtClean="0"/>
              <a:t>достатъчно</a:t>
            </a:r>
            <a:r>
              <a:rPr lang="ru-RU" sz="1200" dirty="0" smtClean="0"/>
              <a:t> новаторски. </a:t>
            </a:r>
            <a:r>
              <a:rPr lang="ru-RU" sz="1200" dirty="0" err="1" smtClean="0"/>
              <a:t>Въпреки</a:t>
            </a:r>
            <a:r>
              <a:rPr lang="ru-RU" sz="1200" dirty="0" smtClean="0"/>
              <a:t> </a:t>
            </a:r>
            <a:r>
              <a:rPr lang="ru-RU" sz="1200" dirty="0" err="1" smtClean="0"/>
              <a:t>това</a:t>
            </a:r>
            <a:r>
              <a:rPr lang="ru-RU" sz="1200" dirty="0" smtClean="0"/>
              <a:t> той става много успешен продукт. </a:t>
            </a:r>
            <a:r>
              <a:rPr lang="ru-RU" sz="1200" dirty="0" err="1" smtClean="0"/>
              <a:t>Второто</a:t>
            </a:r>
            <a:r>
              <a:rPr lang="ru-RU" sz="1200" dirty="0" smtClean="0"/>
              <a:t> издание е </a:t>
            </a:r>
            <a:r>
              <a:rPr lang="ru-RU" sz="1200" dirty="0" err="1" smtClean="0"/>
              <a:t>критикувано</a:t>
            </a:r>
            <a:r>
              <a:rPr lang="ru-RU" sz="1200" dirty="0" smtClean="0"/>
              <a:t> за </a:t>
            </a:r>
            <a:r>
              <a:rPr lang="ru-RU" sz="1200" dirty="0" err="1" smtClean="0"/>
              <a:t>това</a:t>
            </a:r>
            <a:r>
              <a:rPr lang="ru-RU" sz="1200" dirty="0" smtClean="0"/>
              <a:t>, </a:t>
            </a:r>
            <a:r>
              <a:rPr lang="ru-RU" sz="1200" dirty="0" err="1" smtClean="0"/>
              <a:t>че</a:t>
            </a:r>
            <a:r>
              <a:rPr lang="ru-RU" sz="1200" dirty="0" smtClean="0"/>
              <a:t> не е </a:t>
            </a:r>
            <a:r>
              <a:rPr lang="ru-RU" sz="1200" dirty="0" err="1" smtClean="0"/>
              <a:t>безплатен</a:t>
            </a:r>
            <a:r>
              <a:rPr lang="ru-RU" sz="1200" dirty="0" smtClean="0"/>
              <a:t> </a:t>
            </a:r>
            <a:r>
              <a:rPr lang="ru-RU" sz="1200" dirty="0" err="1" smtClean="0">
                <a:hlinkClick r:id="rId17" tooltip="Ъпгрейд (страницата не съществува)"/>
              </a:rPr>
              <a:t>ъпгрейд</a:t>
            </a:r>
            <a:r>
              <a:rPr lang="ru-RU" sz="1200" dirty="0" smtClean="0"/>
              <a:t> за </a:t>
            </a:r>
            <a:r>
              <a:rPr lang="ru-RU" sz="1200" dirty="0" err="1" smtClean="0"/>
              <a:t>потребителите</a:t>
            </a:r>
            <a:r>
              <a:rPr lang="ru-RU" sz="1200" dirty="0" smtClean="0"/>
              <a:t>, купили </a:t>
            </a:r>
            <a:r>
              <a:rPr lang="ru-RU" sz="1200" dirty="0" err="1" smtClean="0"/>
              <a:t>първото</a:t>
            </a:r>
            <a:r>
              <a:rPr lang="ru-RU" sz="1200" dirty="0" smtClean="0"/>
              <a:t> издание.</a:t>
            </a:r>
          </a:p>
          <a:p>
            <a:r>
              <a:rPr lang="ru-RU" sz="1200" dirty="0" err="1" smtClean="0"/>
              <a:t>Windows</a:t>
            </a:r>
            <a:r>
              <a:rPr lang="ru-RU" sz="1200" dirty="0" smtClean="0"/>
              <a:t> 98 е </a:t>
            </a:r>
            <a:r>
              <a:rPr lang="ru-RU" sz="1200" dirty="0" err="1" smtClean="0"/>
              <a:t>последван</a:t>
            </a:r>
            <a:r>
              <a:rPr lang="ru-RU" sz="1200" dirty="0" smtClean="0"/>
              <a:t> от </a:t>
            </a:r>
            <a:r>
              <a:rPr lang="ru-RU" sz="1200" dirty="0" err="1" smtClean="0">
                <a:hlinkClick r:id="rId18" tooltip="Windows Me"/>
              </a:rPr>
              <a:t>Windows</a:t>
            </a:r>
            <a:r>
              <a:rPr lang="ru-RU" sz="1200" dirty="0" smtClean="0">
                <a:hlinkClick r:id="rId18" tooltip="Windows Me"/>
              </a:rPr>
              <a:t> </a:t>
            </a:r>
            <a:r>
              <a:rPr lang="ru-RU" sz="1200" dirty="0" err="1" smtClean="0">
                <a:hlinkClick r:id="rId18" tooltip="Windows Me"/>
              </a:rPr>
              <a:t>Me</a:t>
            </a:r>
            <a:r>
              <a:rPr lang="ru-RU" sz="1200" dirty="0" smtClean="0"/>
              <a:t>, а той от </a:t>
            </a:r>
            <a:r>
              <a:rPr lang="ru-RU" sz="1200" dirty="0" err="1" smtClean="0">
                <a:hlinkClick r:id="rId19" tooltip="Windows XP"/>
              </a:rPr>
              <a:t>Windows</a:t>
            </a:r>
            <a:r>
              <a:rPr lang="ru-RU" sz="1200" dirty="0" smtClean="0">
                <a:hlinkClick r:id="rId19" tooltip="Windows XP"/>
              </a:rPr>
              <a:t> XP</a:t>
            </a:r>
            <a:r>
              <a:rPr lang="ru-RU" sz="1200" dirty="0" smtClean="0"/>
              <a:t> </a:t>
            </a:r>
            <a:r>
              <a:rPr lang="ru-RU" sz="1200" dirty="0" err="1" smtClean="0"/>
              <a:t>Home</a:t>
            </a:r>
            <a:r>
              <a:rPr lang="ru-RU" sz="1200" dirty="0" smtClean="0"/>
              <a:t> </a:t>
            </a:r>
            <a:r>
              <a:rPr lang="ru-RU" sz="1200" dirty="0" err="1" smtClean="0"/>
              <a:t>Edition</a:t>
            </a:r>
            <a:r>
              <a:rPr lang="ru-RU" sz="1200" dirty="0" smtClean="0"/>
              <a:t>.</a:t>
            </a:r>
          </a:p>
          <a:p>
            <a:r>
              <a:rPr lang="ru-RU" sz="1200" b="1" dirty="0" err="1" smtClean="0"/>
              <a:t>Windows</a:t>
            </a:r>
            <a:r>
              <a:rPr lang="ru-RU" sz="1200" b="1" dirty="0" smtClean="0"/>
              <a:t> 99</a:t>
            </a:r>
          </a:p>
          <a:p>
            <a:r>
              <a:rPr lang="ru-RU" sz="1200" dirty="0" smtClean="0"/>
              <a:t>Смята се </a:t>
            </a:r>
            <a:r>
              <a:rPr lang="ru-RU" sz="1200" dirty="0" err="1" smtClean="0"/>
              <a:t>че</a:t>
            </a:r>
            <a:r>
              <a:rPr lang="ru-RU" sz="1200" dirty="0" smtClean="0"/>
              <a:t>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99 е </a:t>
            </a:r>
            <a:r>
              <a:rPr lang="ru-RU" sz="1200" dirty="0" err="1" smtClean="0"/>
              <a:t>първоначално</a:t>
            </a:r>
            <a:r>
              <a:rPr lang="ru-RU" sz="1200" dirty="0" smtClean="0"/>
              <a:t> </a:t>
            </a:r>
            <a:r>
              <a:rPr lang="ru-RU" sz="1200" dirty="0" err="1" smtClean="0"/>
              <a:t>замислен</a:t>
            </a:r>
            <a:r>
              <a:rPr lang="ru-RU" sz="1200" dirty="0" smtClean="0"/>
              <a:t>, но на </a:t>
            </a:r>
            <a:r>
              <a:rPr lang="ru-RU" sz="1200" dirty="0" err="1" smtClean="0"/>
              <a:t>пазара</a:t>
            </a:r>
            <a:r>
              <a:rPr lang="ru-RU" sz="1200" dirty="0" smtClean="0"/>
              <a:t> вместо него се е </a:t>
            </a:r>
            <a:r>
              <a:rPr lang="ru-RU" sz="1200" dirty="0" err="1" smtClean="0"/>
              <a:t>появил</a:t>
            </a:r>
            <a:r>
              <a:rPr lang="ru-RU" sz="1200" dirty="0" smtClean="0"/>
              <a:t> 98 SE.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99 </a:t>
            </a:r>
            <a:r>
              <a:rPr lang="ru-RU" sz="1200" dirty="0" err="1" smtClean="0"/>
              <a:t>има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подобни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подобрения</a:t>
            </a:r>
            <a:r>
              <a:rPr lang="ru-RU" sz="1200" dirty="0" smtClean="0"/>
              <a:t> и поправки </a:t>
            </a:r>
            <a:r>
              <a:rPr lang="ru-RU" sz="1200" dirty="0" err="1" smtClean="0"/>
              <a:t>както</a:t>
            </a:r>
            <a:r>
              <a:rPr lang="ru-RU" sz="1200" dirty="0" smtClean="0"/>
              <a:t>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98 SE. </a:t>
            </a:r>
            <a:r>
              <a:rPr lang="ru-RU" sz="1200" dirty="0" err="1" smtClean="0"/>
              <a:t>Напрактика</a:t>
            </a:r>
            <a:r>
              <a:rPr lang="ru-RU" sz="1200" dirty="0" smtClean="0"/>
              <a:t> </a:t>
            </a:r>
            <a:r>
              <a:rPr lang="ru-RU" sz="1200" dirty="0" err="1" smtClean="0"/>
              <a:t>двете</a:t>
            </a:r>
            <a:r>
              <a:rPr lang="ru-RU" sz="1200" dirty="0" smtClean="0"/>
              <a:t> </a:t>
            </a:r>
            <a:r>
              <a:rPr lang="ru-RU" sz="1200" dirty="0" err="1" smtClean="0"/>
              <a:t>операционни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са</a:t>
            </a:r>
            <a:r>
              <a:rPr lang="ru-RU" sz="1200" dirty="0" smtClean="0"/>
              <a:t> </a:t>
            </a:r>
            <a:r>
              <a:rPr lang="ru-RU" sz="1200" dirty="0" err="1" smtClean="0"/>
              <a:t>еднакви</a:t>
            </a:r>
            <a:r>
              <a:rPr lang="ru-RU" sz="1200" dirty="0" smtClean="0"/>
              <a:t>.</a:t>
            </a:r>
          </a:p>
          <a:p>
            <a:r>
              <a:rPr lang="ru-RU" sz="1200" b="1" dirty="0" err="1" smtClean="0"/>
              <a:t>Поддръжка</a:t>
            </a:r>
            <a:endParaRPr lang="ru-RU" sz="1200" b="1" dirty="0" smtClean="0"/>
          </a:p>
          <a:p>
            <a:r>
              <a:rPr lang="ru-RU" sz="1200" dirty="0" err="1" smtClean="0"/>
              <a:t>През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20" tooltip="2003"/>
              </a:rPr>
              <a:t>2003</a:t>
            </a:r>
            <a:r>
              <a:rPr lang="ru-RU" sz="1200" dirty="0" smtClean="0"/>
              <a:t> г. и в </a:t>
            </a:r>
            <a:r>
              <a:rPr lang="ru-RU" sz="1200" dirty="0" err="1" smtClean="0"/>
              <a:t>началото</a:t>
            </a:r>
            <a:r>
              <a:rPr lang="ru-RU" sz="1200" dirty="0" smtClean="0"/>
              <a:t> на </a:t>
            </a:r>
            <a:r>
              <a:rPr lang="ru-RU" sz="1200" dirty="0" smtClean="0">
                <a:hlinkClick r:id="rId21" tooltip="2004"/>
              </a:rPr>
              <a:t>2004</a:t>
            </a:r>
            <a:r>
              <a:rPr lang="ru-RU" sz="1200" dirty="0" smtClean="0"/>
              <a:t> г. </a:t>
            </a:r>
            <a:r>
              <a:rPr lang="ru-RU" sz="1200" dirty="0" err="1" smtClean="0"/>
              <a:t>възникват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спорове</a:t>
            </a:r>
            <a:r>
              <a:rPr lang="ru-RU" sz="1200" dirty="0" smtClean="0"/>
              <a:t>, </a:t>
            </a:r>
            <a:r>
              <a:rPr lang="ru-RU" sz="1200" dirty="0" err="1" smtClean="0"/>
              <a:t>тъй</a:t>
            </a:r>
            <a:r>
              <a:rPr lang="ru-RU" sz="1200" dirty="0" smtClean="0"/>
              <a:t> </a:t>
            </a:r>
            <a:r>
              <a:rPr lang="ru-RU" sz="1200" dirty="0" err="1" smtClean="0"/>
              <a:t>като</a:t>
            </a:r>
            <a:r>
              <a:rPr lang="ru-RU" sz="1200" dirty="0" smtClean="0"/>
              <a:t> "Майкрософт" </a:t>
            </a:r>
            <a:r>
              <a:rPr lang="ru-RU" sz="1200" dirty="0" err="1" smtClean="0"/>
              <a:t>планират</a:t>
            </a:r>
            <a:r>
              <a:rPr lang="ru-RU" sz="1200" dirty="0" smtClean="0"/>
              <a:t> да прекратят “</a:t>
            </a:r>
            <a:r>
              <a:rPr lang="ru-RU" sz="1200" dirty="0" err="1" smtClean="0"/>
              <a:t>разширената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поддръжка</a:t>
            </a:r>
            <a:r>
              <a:rPr lang="ru-RU" sz="1200" dirty="0" smtClean="0"/>
              <a:t>” за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98 на </a:t>
            </a:r>
            <a:r>
              <a:rPr lang="ru-RU" sz="1200" dirty="0" smtClean="0">
                <a:hlinkClick r:id="rId22" tooltip="16 януари"/>
              </a:rPr>
              <a:t>16 </a:t>
            </a:r>
            <a:r>
              <a:rPr lang="ru-RU" sz="1200" dirty="0" err="1" smtClean="0">
                <a:hlinkClick r:id="rId22" tooltip="16 януари"/>
              </a:rPr>
              <a:t>януари</a:t>
            </a:r>
            <a:r>
              <a:rPr lang="ru-RU" sz="1200" dirty="0" smtClean="0"/>
              <a:t> 2004 г. Все пак, </a:t>
            </a:r>
            <a:r>
              <a:rPr lang="ru-RU" sz="1200" dirty="0" err="1" smtClean="0"/>
              <a:t>поради</a:t>
            </a:r>
            <a:r>
              <a:rPr lang="ru-RU" sz="1200" dirty="0" smtClean="0"/>
              <a:t> </a:t>
            </a:r>
            <a:r>
              <a:rPr lang="ru-RU" sz="1200" dirty="0" err="1" smtClean="0"/>
              <a:t>голямата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популярност</a:t>
            </a:r>
            <a:r>
              <a:rPr lang="ru-RU" sz="1200" dirty="0" smtClean="0"/>
              <a:t> на </a:t>
            </a:r>
            <a:r>
              <a:rPr lang="ru-RU" sz="1200" dirty="0" err="1" smtClean="0"/>
              <a:t>операционната</a:t>
            </a:r>
            <a:r>
              <a:rPr lang="ru-RU" sz="1200" dirty="0" smtClean="0"/>
              <a:t> система (27% от </a:t>
            </a:r>
            <a:r>
              <a:rPr lang="ru-RU" sz="1200" dirty="0" err="1" smtClean="0"/>
              <a:t>прегледите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страници</a:t>
            </a:r>
            <a:r>
              <a:rPr lang="ru-RU" sz="1200" dirty="0" smtClean="0"/>
              <a:t> в </a:t>
            </a:r>
            <a:r>
              <a:rPr lang="ru-RU" sz="1200" dirty="0" err="1" smtClean="0"/>
              <a:t>търсачката</a:t>
            </a:r>
            <a:r>
              <a:rPr lang="ru-RU" sz="1200" dirty="0" smtClean="0"/>
              <a:t> </a:t>
            </a:r>
            <a:r>
              <a:rPr lang="ru-RU" sz="1200" dirty="0" err="1" smtClean="0">
                <a:hlinkClick r:id="rId23" tooltip="Google"/>
              </a:rPr>
              <a:t>Google</a:t>
            </a:r>
            <a:r>
              <a:rPr lang="ru-RU" sz="1200" dirty="0" smtClean="0"/>
              <a:t> </a:t>
            </a:r>
            <a:r>
              <a:rPr lang="ru-RU" sz="1200" dirty="0" err="1" smtClean="0"/>
              <a:t>са</a:t>
            </a:r>
            <a:r>
              <a:rPr lang="ru-RU" sz="1200" dirty="0" smtClean="0"/>
              <a:t> от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98 </a:t>
            </a:r>
            <a:r>
              <a:rPr lang="ru-RU" sz="1200" dirty="0" err="1" smtClean="0"/>
              <a:t>през</a:t>
            </a:r>
            <a:r>
              <a:rPr lang="ru-RU" sz="1200" dirty="0" smtClean="0"/>
              <a:t> </a:t>
            </a:r>
            <a:r>
              <a:rPr lang="ru-RU" sz="1200" dirty="0" err="1" smtClean="0">
                <a:hlinkClick r:id="rId24" tooltip="Октомври"/>
              </a:rPr>
              <a:t>октомври</a:t>
            </a:r>
            <a:r>
              <a:rPr lang="ru-RU" sz="1200" dirty="0" err="1" smtClean="0"/>
              <a:t>-</a:t>
            </a:r>
            <a:r>
              <a:rPr lang="ru-RU" sz="1200" dirty="0" err="1" smtClean="0">
                <a:hlinkClick r:id="rId25" tooltip="Ноември"/>
              </a:rPr>
              <a:t>ноември</a:t>
            </a:r>
            <a:r>
              <a:rPr lang="ru-RU" sz="1200" dirty="0" smtClean="0"/>
              <a:t> 2003 г.), "Майкрософт" </a:t>
            </a:r>
            <a:r>
              <a:rPr lang="ru-RU" sz="1200" dirty="0" err="1" smtClean="0"/>
              <a:t>решават</a:t>
            </a:r>
            <a:r>
              <a:rPr lang="ru-RU" sz="1200" dirty="0" smtClean="0"/>
              <a:t> да </a:t>
            </a:r>
            <a:r>
              <a:rPr lang="ru-RU" sz="1200" dirty="0" err="1" smtClean="0"/>
              <a:t>удължат</a:t>
            </a:r>
            <a:r>
              <a:rPr lang="ru-RU" sz="1200" dirty="0" smtClean="0"/>
              <a:t> периода на </a:t>
            </a:r>
            <a:r>
              <a:rPr lang="ru-RU" sz="1200" dirty="0" err="1" smtClean="0"/>
              <a:t>поддръжка</a:t>
            </a:r>
            <a:r>
              <a:rPr lang="ru-RU" sz="1200" dirty="0" smtClean="0"/>
              <a:t> до </a:t>
            </a:r>
            <a:r>
              <a:rPr lang="ru-RU" sz="1200" dirty="0" smtClean="0">
                <a:hlinkClick r:id="rId26" tooltip="30 юни"/>
              </a:rPr>
              <a:t>30 </a:t>
            </a:r>
            <a:r>
              <a:rPr lang="ru-RU" sz="1200" dirty="0" err="1" smtClean="0">
                <a:hlinkClick r:id="rId26" tooltip="30 юни"/>
              </a:rPr>
              <a:t>юни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27" tooltip="2006"/>
              </a:rPr>
              <a:t>2006</a:t>
            </a:r>
            <a:r>
              <a:rPr lang="ru-RU" sz="1200" dirty="0" smtClean="0"/>
              <a:t> г. На </a:t>
            </a:r>
            <a:r>
              <a:rPr lang="ru-RU" sz="1200" dirty="0" err="1" smtClean="0"/>
              <a:t>тази</a:t>
            </a:r>
            <a:r>
              <a:rPr lang="ru-RU" sz="1200" dirty="0" smtClean="0"/>
              <a:t> дата </a:t>
            </a:r>
            <a:r>
              <a:rPr lang="ru-RU" sz="1200" dirty="0" err="1" smtClean="0"/>
              <a:t>приключва</a:t>
            </a:r>
            <a:r>
              <a:rPr lang="ru-RU" sz="1200" dirty="0" smtClean="0"/>
              <a:t> и </a:t>
            </a:r>
            <a:r>
              <a:rPr lang="ru-RU" sz="1200" dirty="0" err="1" smtClean="0"/>
              <a:t>поддръжката</a:t>
            </a:r>
            <a:r>
              <a:rPr lang="ru-RU" sz="1200" dirty="0" smtClean="0"/>
              <a:t> за </a:t>
            </a:r>
            <a:r>
              <a:rPr lang="ru-RU" sz="1200" dirty="0" err="1" smtClean="0"/>
              <a:t>Windows</a:t>
            </a:r>
            <a:r>
              <a:rPr lang="ru-RU" sz="1200" dirty="0" smtClean="0"/>
              <a:t> </a:t>
            </a:r>
            <a:r>
              <a:rPr lang="ru-RU" sz="1200" dirty="0" err="1" smtClean="0"/>
              <a:t>Me</a:t>
            </a:r>
            <a:r>
              <a:rPr lang="ru-RU" sz="1200" dirty="0" smtClean="0"/>
              <a:t>, </a:t>
            </a:r>
            <a:r>
              <a:rPr lang="ru-RU" sz="1200" dirty="0" err="1" smtClean="0"/>
              <a:t>въпреки</a:t>
            </a:r>
            <a:r>
              <a:rPr lang="ru-RU" sz="1200" dirty="0" smtClean="0"/>
              <a:t> </a:t>
            </a:r>
            <a:r>
              <a:rPr lang="ru-RU" sz="1200" dirty="0" err="1" smtClean="0"/>
              <a:t>че</a:t>
            </a:r>
            <a:r>
              <a:rPr lang="ru-RU" sz="1200" dirty="0" smtClean="0"/>
              <a:t> </a:t>
            </a:r>
            <a:r>
              <a:rPr lang="ru-RU" sz="1200" dirty="0" err="1" smtClean="0"/>
              <a:t>първоначалният</a:t>
            </a:r>
            <a:r>
              <a:rPr lang="ru-RU" sz="1200" dirty="0" smtClean="0"/>
              <a:t> срок </a:t>
            </a:r>
            <a:r>
              <a:rPr lang="ru-RU" sz="1200" dirty="0" err="1" smtClean="0"/>
              <a:t>беше</a:t>
            </a:r>
            <a:r>
              <a:rPr lang="ru-RU" sz="1200" dirty="0" smtClean="0"/>
              <a:t> </a:t>
            </a:r>
            <a:r>
              <a:rPr lang="ru-RU" sz="1200" dirty="0" smtClean="0">
                <a:hlinkClick r:id="rId28" tooltip="31 декември"/>
              </a:rPr>
              <a:t>31 </a:t>
            </a:r>
            <a:r>
              <a:rPr lang="ru-RU" sz="1200" dirty="0" err="1" smtClean="0">
                <a:hlinkClick r:id="rId28" tooltip="31 декември"/>
              </a:rPr>
              <a:t>декември</a:t>
            </a:r>
            <a:r>
              <a:rPr lang="ru-RU" sz="1200" dirty="0" smtClean="0"/>
              <a:t> 2004 г.</a:t>
            </a:r>
            <a:endParaRPr lang="ru-RU" sz="1200" dirty="0"/>
          </a:p>
        </p:txBody>
      </p:sp>
      <p:pic>
        <p:nvPicPr>
          <p:cNvPr id="5" name="Windows_98-notification_sound-168519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29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9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214546" y="285728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Windows ME</a:t>
            </a:r>
            <a:endParaRPr lang="bg-BG" b="1" dirty="0">
              <a:solidFill>
                <a:srgbClr val="FF0000"/>
              </a:solidFill>
            </a:endParaRPr>
          </a:p>
        </p:txBody>
      </p:sp>
      <p:sp>
        <p:nvSpPr>
          <p:cNvPr id="3" name="Правоъгълник 2"/>
          <p:cNvSpPr/>
          <p:nvPr/>
        </p:nvSpPr>
        <p:spPr>
          <a:xfrm>
            <a:off x="642910" y="1028343"/>
            <a:ext cx="7715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Microsoft Windows Millennium</a:t>
            </a:r>
            <a:r>
              <a:rPr lang="en-US" dirty="0" smtClean="0"/>
              <a:t> (</a:t>
            </a:r>
            <a:r>
              <a:rPr lang="bg-BG" dirty="0" smtClean="0"/>
              <a:t>или </a:t>
            </a:r>
            <a:r>
              <a:rPr lang="en-US" b="1" dirty="0" smtClean="0"/>
              <a:t>Windows Me</a:t>
            </a:r>
            <a:r>
              <a:rPr lang="en-US" dirty="0" smtClean="0"/>
              <a:t>) </a:t>
            </a:r>
            <a:r>
              <a:rPr lang="bg-BG" dirty="0" smtClean="0"/>
              <a:t>е смесена 16-битова/32-битова графична </a:t>
            </a:r>
            <a:r>
              <a:rPr lang="bg-BG" dirty="0" smtClean="0">
                <a:hlinkClick r:id="rId3" tooltip="Операционна система"/>
              </a:rPr>
              <a:t>операционна система</a:t>
            </a:r>
            <a:r>
              <a:rPr lang="bg-BG" dirty="0" smtClean="0"/>
              <a:t> на </a:t>
            </a:r>
            <a:r>
              <a:rPr lang="en-US" dirty="0" smtClean="0">
                <a:hlinkClick r:id="rId4" tooltip="Microsoft"/>
              </a:rPr>
              <a:t>Microsoft</a:t>
            </a:r>
            <a:r>
              <a:rPr lang="en-US" dirty="0" smtClean="0"/>
              <a:t> </a:t>
            </a:r>
            <a:r>
              <a:rPr lang="bg-BG" dirty="0" smtClean="0"/>
              <a:t>издадена на 14 септември 2000. Тя е наследник на </a:t>
            </a:r>
            <a:r>
              <a:rPr lang="en-US" dirty="0" smtClean="0">
                <a:hlinkClick r:id="rId5" tooltip="Microsoft Windows 98"/>
              </a:rPr>
              <a:t>Microsoft Windows 98</a:t>
            </a:r>
            <a:r>
              <a:rPr lang="en-US" dirty="0" smtClean="0"/>
              <a:t> </a:t>
            </a:r>
            <a:r>
              <a:rPr lang="bg-BG" dirty="0" smtClean="0"/>
              <a:t>и е част от поредицата версии на </a:t>
            </a:r>
            <a:r>
              <a:rPr lang="en-US" dirty="0" smtClean="0"/>
              <a:t>Windows (98SE, 98, 95 </a:t>
            </a:r>
            <a:r>
              <a:rPr lang="bg-BG" dirty="0" smtClean="0"/>
              <a:t>и по-старите), изградени върху основата на </a:t>
            </a:r>
            <a:r>
              <a:rPr lang="en-US" dirty="0" smtClean="0">
                <a:hlinkClick r:id="rId6" tooltip="MS-DOS"/>
              </a:rPr>
              <a:t>MS-DOS</a:t>
            </a:r>
            <a:r>
              <a:rPr lang="en-US" dirty="0" smtClean="0"/>
              <a:t>.</a:t>
            </a:r>
          </a:p>
          <a:p>
            <a:r>
              <a:rPr lang="bg-BG" dirty="0" smtClean="0"/>
              <a:t>В сравнение с другите версии на </a:t>
            </a:r>
            <a:r>
              <a:rPr lang="en-US" dirty="0" smtClean="0"/>
              <a:t>Windows, Windows Me </a:t>
            </a:r>
            <a:r>
              <a:rPr lang="bg-BG" dirty="0" smtClean="0"/>
              <a:t>има кратък жизнен период - около година, след което е заменена от </a:t>
            </a:r>
            <a:r>
              <a:rPr lang="en-US" dirty="0" smtClean="0"/>
              <a:t>NT-</a:t>
            </a:r>
            <a:r>
              <a:rPr lang="bg-BG" dirty="0" smtClean="0"/>
              <a:t>базираната </a:t>
            </a:r>
            <a:r>
              <a:rPr lang="en-US" dirty="0" smtClean="0">
                <a:hlinkClick r:id="rId7" tooltip="Windows XP"/>
              </a:rPr>
              <a:t>Windows XP</a:t>
            </a:r>
            <a:r>
              <a:rPr lang="en-US" dirty="0" smtClean="0"/>
              <a:t>, </a:t>
            </a:r>
            <a:r>
              <a:rPr lang="bg-BG" dirty="0" smtClean="0"/>
              <a:t>която излиза на 25 октомври 2001. </a:t>
            </a:r>
            <a:r>
              <a:rPr lang="en-US" dirty="0" smtClean="0"/>
              <a:t>Microsoft </a:t>
            </a:r>
            <a:r>
              <a:rPr lang="bg-BG" dirty="0" smtClean="0"/>
              <a:t>прекратява поддръжката на </a:t>
            </a:r>
            <a:r>
              <a:rPr lang="en-US" dirty="0" smtClean="0"/>
              <a:t>Windows Millennium Edition </a:t>
            </a:r>
            <a:r>
              <a:rPr lang="bg-BG" dirty="0" smtClean="0"/>
              <a:t>на 11 юли 2006 г.</a:t>
            </a:r>
            <a:endParaRPr lang="bg-BG" dirty="0"/>
          </a:p>
        </p:txBody>
      </p:sp>
      <p:pic>
        <p:nvPicPr>
          <p:cNvPr id="5" name="Windows_Me_Login-notification_sound-148303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хника">
  <a:themeElements>
    <a:clrScheme name="Техника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ка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632</TotalTime>
  <Words>2942</Words>
  <Application>Microsoft Office PowerPoint</Application>
  <PresentationFormat>On-screen Show (4:3)</PresentationFormat>
  <Paragraphs>91</Paragraphs>
  <Slides>26</Slides>
  <Notes>0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Техника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acer</cp:lastModifiedBy>
  <cp:revision>47</cp:revision>
  <dcterms:created xsi:type="dcterms:W3CDTF">2014-04-25T17:07:14Z</dcterms:created>
  <dcterms:modified xsi:type="dcterms:W3CDTF">2015-02-22T15:53:38Z</dcterms:modified>
</cp:coreProperties>
</file>